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  <p:sldMasterId id="2147483690" r:id="rId5"/>
  </p:sldMasterIdLst>
  <p:notesMasterIdLst>
    <p:notesMasterId r:id="rId19"/>
  </p:notesMasterIdLst>
  <p:handoutMasterIdLst>
    <p:handoutMasterId r:id="rId20"/>
  </p:handoutMasterIdLst>
  <p:sldIdLst>
    <p:sldId id="479" r:id="rId6"/>
    <p:sldId id="416" r:id="rId7"/>
    <p:sldId id="417" r:id="rId8"/>
    <p:sldId id="418" r:id="rId9"/>
    <p:sldId id="419" r:id="rId10"/>
    <p:sldId id="448" r:id="rId11"/>
    <p:sldId id="449" r:id="rId12"/>
    <p:sldId id="421" r:id="rId13"/>
    <p:sldId id="422" r:id="rId14"/>
    <p:sldId id="423" r:id="rId15"/>
    <p:sldId id="463" r:id="rId16"/>
    <p:sldId id="452" r:id="rId17"/>
    <p:sldId id="478" r:id="rId1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28" autoAdjust="0"/>
  </p:normalViewPr>
  <p:slideViewPr>
    <p:cSldViewPr>
      <p:cViewPr varScale="1">
        <p:scale>
          <a:sx n="81" d="100"/>
          <a:sy n="81" d="100"/>
        </p:scale>
        <p:origin x="725" y="58"/>
      </p:cViewPr>
      <p:guideLst>
        <p:guide orient="horz" pos="2175"/>
        <p:guide pos="38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2022/4/2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F03E9-1770-4304-A14B-2054A969F63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743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28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1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60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38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38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6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64825664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3448621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1359760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3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8911760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4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4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3429670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1279205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2071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38" y="214313"/>
            <a:ext cx="749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8" y="214313"/>
            <a:ext cx="13144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53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684058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8412911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7039039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1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701019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88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5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0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5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5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5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5" y="903288"/>
            <a:ext cx="4943475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0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951184"/>
            <a:ext cx="11829027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20" y="0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8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7.gi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26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26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0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84" y="6432550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4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1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4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34" y="765175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2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2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16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16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694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63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321060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4"/>
          <p:cNvSpPr>
            <a:spLocks noChangeArrowheads="1"/>
          </p:cNvSpPr>
          <p:nvPr/>
        </p:nvSpPr>
        <p:spPr bwMode="auto">
          <a:xfrm>
            <a:off x="768150" y="2133601"/>
            <a:ext cx="11620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绩效概述</a:t>
            </a:r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1488687" y="3552826"/>
            <a:ext cx="11603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</a:t>
            </a:r>
          </a:p>
        </p:txBody>
      </p:sp>
      <p:sp>
        <p:nvSpPr>
          <p:cNvPr id="20" name="矩形 24"/>
          <p:cNvSpPr>
            <a:spLocks noChangeArrowheads="1"/>
          </p:cNvSpPr>
          <p:nvPr/>
        </p:nvSpPr>
        <p:spPr bwMode="auto">
          <a:xfrm>
            <a:off x="625313" y="4797426"/>
            <a:ext cx="251870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sz="2000" b="1" dirty="0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绩效管理实施过程</a:t>
            </a:r>
          </a:p>
        </p:txBody>
      </p:sp>
      <p:sp>
        <p:nvSpPr>
          <p:cNvPr id="21" name="矩形 20"/>
          <p:cNvSpPr/>
          <p:nvPr/>
        </p:nvSpPr>
        <p:spPr>
          <a:xfrm>
            <a:off x="768150" y="1178850"/>
            <a:ext cx="10472736" cy="3201988"/>
          </a:xfrm>
          <a:prstGeom prst="rect">
            <a:avLst/>
          </a:prstGeom>
          <a:solidFill>
            <a:srgbClr val="014C8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00667" y="1538874"/>
            <a:ext cx="3468723" cy="2720579"/>
          </a:xfrm>
          <a:prstGeom prst="rect">
            <a:avLst/>
          </a:prstGeom>
          <a:gradFill>
            <a:gsLst>
              <a:gs pos="45000">
                <a:srgbClr val="025DA9">
                  <a:lumMod val="98000"/>
                  <a:lumOff val="2000"/>
                </a:srgbClr>
              </a:gs>
              <a:gs pos="0">
                <a:srgbClr val="026DCE"/>
              </a:gs>
              <a:gs pos="95000">
                <a:srgbClr val="014C83"/>
              </a:gs>
            </a:gsLst>
            <a:path path="circl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0667" y="3705581"/>
            <a:ext cx="8820588" cy="398464"/>
          </a:xfrm>
          <a:prstGeom prst="rect">
            <a:avLst/>
          </a:prstGeom>
          <a:solidFill>
            <a:srgbClr val="012E57">
              <a:lumMod val="25000"/>
              <a:lumOff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4191474" y="1933009"/>
            <a:ext cx="6297013" cy="90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kern="0" spc="300" dirty="0">
                <a:solidFill>
                  <a:sysClr val="window" lastClr="FFFFFF"/>
                </a:solidFill>
                <a:latin typeface="微软雅黑"/>
                <a:ea typeface="微软雅黑"/>
                <a:cs typeface="Arial" charset="0"/>
              </a:rPr>
              <a:t>任务</a:t>
            </a:r>
            <a:r>
              <a:rPr lang="en-US" altLang="zh-CN" sz="4000" kern="0" spc="300" dirty="0">
                <a:solidFill>
                  <a:sysClr val="window" lastClr="FFFFFF"/>
                </a:solidFill>
                <a:latin typeface="微软雅黑"/>
                <a:ea typeface="微软雅黑"/>
                <a:cs typeface="Arial" charset="0"/>
              </a:rPr>
              <a:t>2</a:t>
            </a:r>
            <a:r>
              <a:rPr kumimoji="0" lang="zh-CN" altLang="en-US" sz="40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Arial" charset="0"/>
              </a:rPr>
              <a:t>   开展本量利分析</a:t>
            </a:r>
          </a:p>
        </p:txBody>
      </p:sp>
    </p:spTree>
    <p:extLst>
      <p:ext uri="{BB962C8B-B14F-4D97-AF65-F5344CB8AC3E}">
        <p14:creationId xmlns:p14="http://schemas.microsoft.com/office/powerpoint/2010/main" val="3841378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551384" y="2636912"/>
            <a:ext cx="9217024" cy="31400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2000" dirty="0">
                <a:solidFill>
                  <a:srgbClr val="000000"/>
                </a:solidFill>
              </a:rPr>
              <a:t>      边际贡献率</a:t>
            </a:r>
            <a:r>
              <a:rPr lang="en-US" altLang="zh-CN" sz="2000" dirty="0">
                <a:solidFill>
                  <a:srgbClr val="000000"/>
                </a:solidFill>
              </a:rPr>
              <a:t>+</a:t>
            </a:r>
            <a:r>
              <a:rPr lang="zh-CN" altLang="en-US" sz="2000" dirty="0">
                <a:solidFill>
                  <a:srgbClr val="000000"/>
                </a:solidFill>
              </a:rPr>
              <a:t>变动成本率</a:t>
            </a:r>
            <a:r>
              <a:rPr lang="en-US" altLang="zh-CN" sz="2000" dirty="0">
                <a:solidFill>
                  <a:srgbClr val="000000"/>
                </a:solidFill>
              </a:rPr>
              <a:t>=</a:t>
            </a:r>
            <a:r>
              <a:rPr lang="zh-CN" altLang="en-US" sz="2000" dirty="0">
                <a:solidFill>
                  <a:srgbClr val="000000"/>
                </a:solidFill>
              </a:rPr>
              <a:t>单位边际贡献</a:t>
            </a:r>
            <a:r>
              <a:rPr lang="en-US" altLang="zh-CN" sz="2000" dirty="0">
                <a:solidFill>
                  <a:srgbClr val="000000"/>
                </a:solidFill>
              </a:rPr>
              <a:t>/</a:t>
            </a:r>
            <a:r>
              <a:rPr lang="zh-CN" altLang="en-US" sz="2000" dirty="0">
                <a:solidFill>
                  <a:srgbClr val="000000"/>
                </a:solidFill>
              </a:rPr>
              <a:t>销售单价</a:t>
            </a:r>
            <a:r>
              <a:rPr lang="en-US" altLang="zh-CN" sz="2000" dirty="0">
                <a:solidFill>
                  <a:srgbClr val="000000"/>
                </a:solidFill>
              </a:rPr>
              <a:t>+</a:t>
            </a:r>
            <a:r>
              <a:rPr lang="zh-CN" altLang="en-US" sz="2000" dirty="0">
                <a:solidFill>
                  <a:srgbClr val="000000"/>
                </a:solidFill>
              </a:rPr>
              <a:t>单位变动成本</a:t>
            </a:r>
            <a:r>
              <a:rPr lang="en-US" altLang="zh-CN" sz="2000" dirty="0">
                <a:solidFill>
                  <a:srgbClr val="000000"/>
                </a:solidFill>
              </a:rPr>
              <a:t>/</a:t>
            </a:r>
            <a:r>
              <a:rPr lang="zh-CN" altLang="en-US" sz="2000" dirty="0">
                <a:solidFill>
                  <a:srgbClr val="000000"/>
                </a:solidFill>
              </a:rPr>
              <a:t>销售单价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</a:rPr>
              <a:t>                     =(</a:t>
            </a:r>
            <a:r>
              <a:rPr lang="zh-CN" altLang="en-US" sz="2000" dirty="0">
                <a:solidFill>
                  <a:srgbClr val="000000"/>
                </a:solidFill>
              </a:rPr>
              <a:t>单位边际贡献</a:t>
            </a:r>
            <a:r>
              <a:rPr lang="en-US" altLang="zh-CN" sz="2000" dirty="0">
                <a:solidFill>
                  <a:srgbClr val="000000"/>
                </a:solidFill>
              </a:rPr>
              <a:t>+</a:t>
            </a:r>
            <a:r>
              <a:rPr lang="zh-CN" altLang="en-US" sz="2000" dirty="0">
                <a:solidFill>
                  <a:srgbClr val="000000"/>
                </a:solidFill>
              </a:rPr>
              <a:t>单位变动成本</a:t>
            </a:r>
            <a:r>
              <a:rPr lang="en-US" altLang="zh-CN" sz="2000" dirty="0">
                <a:solidFill>
                  <a:srgbClr val="000000"/>
                </a:solidFill>
              </a:rPr>
              <a:t>)/</a:t>
            </a:r>
            <a:r>
              <a:rPr lang="zh-CN" altLang="en-US" sz="2000" dirty="0">
                <a:solidFill>
                  <a:srgbClr val="000000"/>
                </a:solidFill>
              </a:rPr>
              <a:t>销售单价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</a:rPr>
              <a:t>                     =[</a:t>
            </a:r>
            <a:r>
              <a:rPr lang="zh-CN" altLang="en-US" sz="2000" dirty="0">
                <a:solidFill>
                  <a:srgbClr val="000000"/>
                </a:solidFill>
              </a:rPr>
              <a:t>销售单价 </a:t>
            </a:r>
            <a:r>
              <a:rPr lang="en-US" altLang="zh-CN" sz="2000" dirty="0">
                <a:solidFill>
                  <a:srgbClr val="000000"/>
                </a:solidFill>
              </a:rPr>
              <a:t>— </a:t>
            </a:r>
            <a:r>
              <a:rPr lang="zh-CN" altLang="en-US" sz="2000" dirty="0">
                <a:solidFill>
                  <a:srgbClr val="000000"/>
                </a:solidFill>
              </a:rPr>
              <a:t>单位变动成本</a:t>
            </a:r>
            <a:r>
              <a:rPr lang="en-US" altLang="zh-CN" sz="2000" dirty="0">
                <a:solidFill>
                  <a:srgbClr val="000000"/>
                </a:solidFill>
              </a:rPr>
              <a:t>+</a:t>
            </a:r>
            <a:r>
              <a:rPr lang="zh-CN" altLang="en-US" sz="2000" dirty="0">
                <a:solidFill>
                  <a:srgbClr val="000000"/>
                </a:solidFill>
              </a:rPr>
              <a:t>单位变动成本</a:t>
            </a:r>
            <a:r>
              <a:rPr lang="en-US" altLang="zh-CN" sz="2000" dirty="0">
                <a:solidFill>
                  <a:srgbClr val="000000"/>
                </a:solidFill>
              </a:rPr>
              <a:t>]/</a:t>
            </a:r>
            <a:r>
              <a:rPr lang="zh-CN" altLang="en-US" sz="2000" dirty="0">
                <a:solidFill>
                  <a:srgbClr val="000000"/>
                </a:solidFill>
              </a:rPr>
              <a:t>销售单价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</a:rPr>
              <a:t>                     =1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2000" dirty="0">
                <a:solidFill>
                  <a:srgbClr val="000000"/>
                </a:solidFill>
              </a:rPr>
              <a:t>             显然，边际贡献率与变动成本率具有互补关系。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2598" y="1772816"/>
            <a:ext cx="5113322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边际贡献率与变动成本率的关系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34149" y="836712"/>
            <a:ext cx="5377580" cy="822325"/>
            <a:chOff x="11113" y="950913"/>
            <a:chExt cx="5445943" cy="822325"/>
          </a:xfrm>
        </p:grpSpPr>
        <p:pic>
          <p:nvPicPr>
            <p:cNvPr id="17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240206" y="1124746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三、本量利分析的相关概念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13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4005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11"/>
          <p:cNvGrpSpPr>
            <a:grpSpLocks/>
          </p:cNvGrpSpPr>
          <p:nvPr/>
        </p:nvGrpSpPr>
        <p:grpSpPr bwMode="auto">
          <a:xfrm>
            <a:off x="1575080" y="2214555"/>
            <a:ext cx="9142200" cy="2163676"/>
            <a:chOff x="206116" y="3625327"/>
            <a:chExt cx="5910033" cy="2683993"/>
          </a:xfrm>
        </p:grpSpPr>
        <p:sp>
          <p:nvSpPr>
            <p:cNvPr id="8" name="AutoShape 2"/>
            <p:cNvSpPr>
              <a:spLocks noChangeArrowheads="1"/>
            </p:cNvSpPr>
            <p:nvPr/>
          </p:nvSpPr>
          <p:spPr bwMode="gray">
            <a:xfrm>
              <a:off x="206116" y="3625327"/>
              <a:ext cx="5904656" cy="2683993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211493" y="4267936"/>
              <a:ext cx="5904656" cy="2004398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兴达公司生产的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产品，单价为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元，边际贡献率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40%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，请问单位变动成本是多少？</a:t>
              </a:r>
              <a:endParaRPr lang="en-US" altLang="zh-CN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    </a:t>
              </a:r>
              <a:endPara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15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020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82317"/>
              </p:ext>
            </p:extLst>
          </p:nvPr>
        </p:nvGraphicFramePr>
        <p:xfrm>
          <a:off x="1415480" y="1700808"/>
          <a:ext cx="8856984" cy="2692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产品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单价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单位变动成本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单位贡献毛益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销售量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固定成本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息税前利润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A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3500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50000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B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7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2000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-4000</a:t>
                      </a:r>
                      <a:endParaRPr lang="zh-CN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C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5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30000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20000</a:t>
                      </a:r>
                      <a:endParaRPr lang="zh-CN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14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929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011549"/>
              </p:ext>
            </p:extLst>
          </p:nvPr>
        </p:nvGraphicFramePr>
        <p:xfrm>
          <a:off x="1415480" y="1700808"/>
          <a:ext cx="8856984" cy="2692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产品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单价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单位变动成本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单位贡献毛益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销售量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固定成本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息税前利润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A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8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i="1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zh-CN" altLang="en-US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3500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50000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i="1" dirty="0"/>
                        <a:t>-8000</a:t>
                      </a:r>
                      <a:endParaRPr lang="zh-CN" altLang="en-US" sz="2400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B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i="1" dirty="0"/>
                        <a:t>17</a:t>
                      </a:r>
                      <a:endParaRPr lang="zh-CN" altLang="en-US" sz="2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7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10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2000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i="1" dirty="0"/>
                        <a:t>24000</a:t>
                      </a:r>
                      <a:endParaRPr lang="zh-CN" altLang="en-US" sz="2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-4000</a:t>
                      </a:r>
                      <a:endParaRPr lang="zh-CN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C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60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i="1" dirty="0"/>
                        <a:t>55</a:t>
                      </a:r>
                      <a:endParaRPr lang="zh-CN" altLang="en-US" sz="2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5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i="1" dirty="0"/>
                        <a:t>10000</a:t>
                      </a:r>
                      <a:endParaRPr lang="zh-CN" altLang="en-US" sz="2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30000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/>
                        <a:t>20000</a:t>
                      </a:r>
                      <a:endParaRPr lang="zh-CN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1703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-35454" y="836712"/>
            <a:ext cx="6131454" cy="892552"/>
            <a:chOff x="11113" y="924691"/>
            <a:chExt cx="5445943" cy="892552"/>
          </a:xfrm>
        </p:grpSpPr>
        <p:pic>
          <p:nvPicPr>
            <p:cNvPr id="13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240206" y="924691"/>
              <a:ext cx="5000826" cy="89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一、本量利分析的含义与基本前提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27790" y="1772816"/>
            <a:ext cx="3094537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本量利分析的含义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椭圆 4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7" y="5111243"/>
            <a:ext cx="13335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椭圆 4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265" y="5123943"/>
            <a:ext cx="13335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椭圆 4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669" y="5098543"/>
            <a:ext cx="13335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椭圆 4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773" y="5085843"/>
            <a:ext cx="13335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"/>
          <p:cNvSpPr/>
          <p:nvPr/>
        </p:nvSpPr>
        <p:spPr>
          <a:xfrm>
            <a:off x="6096000" y="2495043"/>
            <a:ext cx="4883150" cy="2333625"/>
          </a:xfrm>
          <a:prstGeom prst="rect">
            <a:avLst/>
          </a:prstGeom>
          <a:blipFill>
            <a:blip r:embed="rId4" cstate="print"/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67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1219200" y="2495043"/>
            <a:ext cx="4876800" cy="2336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anchor="ctr"/>
          <a:lstStyle/>
          <a:p>
            <a:pPr algn="ctr" defTabSz="912813">
              <a:buFontTx/>
              <a:buNone/>
            </a:pPr>
            <a:endParaRPr lang="en-US" altLang="zh-CN" sz="3200">
              <a:solidFill>
                <a:srgbClr val="F2F2F2"/>
              </a:solidFill>
              <a:latin typeface="Calibri" pitchFamily="34" charset="0"/>
            </a:endParaRPr>
          </a:p>
        </p:txBody>
      </p:sp>
      <p:sp>
        <p:nvSpPr>
          <p:cNvPr id="23" name="Oval 4"/>
          <p:cNvSpPr>
            <a:spLocks noChangeArrowheads="1"/>
          </p:cNvSpPr>
          <p:nvPr/>
        </p:nvSpPr>
        <p:spPr bwMode="auto">
          <a:xfrm>
            <a:off x="878582" y="5236656"/>
            <a:ext cx="955675" cy="960437"/>
          </a:xfrm>
          <a:prstGeom prst="ellipse">
            <a:avLst/>
          </a:prstGeom>
          <a:solidFill>
            <a:srgbClr val="EA5E66"/>
          </a:solidFill>
          <a:ln>
            <a:noFill/>
          </a:ln>
        </p:spPr>
        <p:txBody>
          <a:bodyPr anchor="ctr"/>
          <a:lstStyle/>
          <a:p>
            <a:pPr algn="ctr" defTabSz="912813">
              <a:buFontTx/>
              <a:buNone/>
            </a:pPr>
            <a:endParaRPr lang="en-US" altLang="zh-CN" sz="3200">
              <a:solidFill>
                <a:srgbClr val="F2F2F2"/>
              </a:solidFill>
              <a:latin typeface="Calibri" pitchFamily="34" charset="0"/>
            </a:endParaRPr>
          </a:p>
        </p:txBody>
      </p:sp>
      <p:sp>
        <p:nvSpPr>
          <p:cNvPr id="24" name="Oval 12"/>
          <p:cNvSpPr>
            <a:spLocks noChangeArrowheads="1"/>
          </p:cNvSpPr>
          <p:nvPr/>
        </p:nvSpPr>
        <p:spPr bwMode="auto">
          <a:xfrm>
            <a:off x="2880965" y="5258881"/>
            <a:ext cx="957263" cy="960437"/>
          </a:xfrm>
          <a:prstGeom prst="ellipse">
            <a:avLst/>
          </a:prstGeom>
          <a:solidFill>
            <a:srgbClr val="0099A9"/>
          </a:solidFill>
          <a:ln>
            <a:noFill/>
          </a:ln>
        </p:spPr>
        <p:txBody>
          <a:bodyPr anchor="ctr"/>
          <a:lstStyle/>
          <a:p>
            <a:pPr algn="ctr" defTabSz="912813">
              <a:buFontTx/>
              <a:buNone/>
            </a:pPr>
            <a:endParaRPr lang="en-US" altLang="zh-CN" sz="3200">
              <a:solidFill>
                <a:srgbClr val="F2F2F2"/>
              </a:solidFill>
              <a:latin typeface="Calibri" pitchFamily="34" charset="0"/>
            </a:endParaRPr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4802956" y="5236656"/>
            <a:ext cx="955675" cy="96043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anchor="ctr"/>
          <a:lstStyle/>
          <a:p>
            <a:pPr algn="ctr" defTabSz="912813">
              <a:buFontTx/>
              <a:buNone/>
            </a:pPr>
            <a:endParaRPr lang="en-US" altLang="zh-CN" sz="3200">
              <a:solidFill>
                <a:srgbClr val="F2F2F2"/>
              </a:solidFill>
              <a:latin typeface="Calibri" pitchFamily="34" charset="0"/>
            </a:endParaRPr>
          </a:p>
        </p:txBody>
      </p:sp>
      <p:sp>
        <p:nvSpPr>
          <p:cNvPr id="26" name="Oval 16"/>
          <p:cNvSpPr>
            <a:spLocks noChangeArrowheads="1"/>
          </p:cNvSpPr>
          <p:nvPr/>
        </p:nvSpPr>
        <p:spPr bwMode="auto">
          <a:xfrm>
            <a:off x="6747173" y="5212843"/>
            <a:ext cx="955675" cy="960438"/>
          </a:xfrm>
          <a:prstGeom prst="ellipse">
            <a:avLst/>
          </a:prstGeom>
          <a:solidFill>
            <a:srgbClr val="EA6103"/>
          </a:solidFill>
          <a:ln>
            <a:noFill/>
          </a:ln>
        </p:spPr>
        <p:txBody>
          <a:bodyPr anchor="ctr"/>
          <a:lstStyle/>
          <a:p>
            <a:pPr algn="ctr" defTabSz="912813">
              <a:buFontTx/>
              <a:buNone/>
            </a:pPr>
            <a:endParaRPr lang="en-US" altLang="zh-CN" sz="3200">
              <a:solidFill>
                <a:srgbClr val="F2F2F2"/>
              </a:solidFill>
              <a:latin typeface="Calibri" pitchFamily="34" charset="0"/>
            </a:endParaRPr>
          </a:p>
        </p:txBody>
      </p:sp>
      <p:grpSp>
        <p:nvGrpSpPr>
          <p:cNvPr id="27" name="Group 20"/>
          <p:cNvGrpSpPr/>
          <p:nvPr/>
        </p:nvGrpSpPr>
        <p:grpSpPr>
          <a:xfrm>
            <a:off x="1102156" y="5444656"/>
            <a:ext cx="535763" cy="539089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0" name="Group 23"/>
          <p:cNvGrpSpPr/>
          <p:nvPr/>
        </p:nvGrpSpPr>
        <p:grpSpPr>
          <a:xfrm>
            <a:off x="3120259" y="5502892"/>
            <a:ext cx="519123" cy="452567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31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2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3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4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7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8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9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0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1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2" name="Group 35"/>
          <p:cNvGrpSpPr/>
          <p:nvPr/>
        </p:nvGrpSpPr>
        <p:grpSpPr>
          <a:xfrm>
            <a:off x="6969073" y="5456900"/>
            <a:ext cx="505812" cy="502485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43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4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5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6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2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9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0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1" name="Group 54"/>
          <p:cNvGrpSpPr/>
          <p:nvPr/>
        </p:nvGrpSpPr>
        <p:grpSpPr>
          <a:xfrm>
            <a:off x="5086162" y="5505224"/>
            <a:ext cx="399325" cy="519123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62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3474268" y="2694374"/>
            <a:ext cx="2236492" cy="58476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defTabSz="914332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本量利分析</a:t>
            </a:r>
            <a:endParaRPr lang="en-US" altLang="zh-CN" sz="32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1381125" y="3330068"/>
            <a:ext cx="4471659" cy="1213722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914332" fontAlgn="auto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本量利分析是对成本、业务量、利润三者之间的依存关系所进行的分析，也称</a:t>
            </a:r>
            <a:r>
              <a:rPr lang="en-US" altLang="zh-CN" sz="18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CVP</a:t>
            </a: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分析（</a:t>
            </a:r>
            <a:r>
              <a:rPr lang="en-US" altLang="zh-CN" sz="18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Cost-Volume-Profit analysis</a:t>
            </a: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）</a:t>
            </a:r>
          </a:p>
        </p:txBody>
      </p:sp>
      <p:sp>
        <p:nvSpPr>
          <p:cNvPr id="66" name="矩形 65"/>
          <p:cNvSpPr/>
          <p:nvPr/>
        </p:nvSpPr>
        <p:spPr>
          <a:xfrm>
            <a:off x="580132" y="6311393"/>
            <a:ext cx="1552575" cy="427038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 defTabSz="912813">
              <a:buFontTx/>
              <a:buNone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保本分析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558703" y="6311393"/>
            <a:ext cx="1550987" cy="427038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 defTabSz="912813">
              <a:buFontTx/>
              <a:buNone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保利分析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447135" y="6311393"/>
            <a:ext cx="1552575" cy="427038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 defTabSz="912813">
              <a:buFontTx/>
              <a:buNone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定价决策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502919" y="6311393"/>
            <a:ext cx="1552575" cy="427038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 defTabSz="912813">
              <a:buFontTx/>
              <a:buNone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生产决策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4" name="矩形 33"/>
          <p:cNvGrpSpPr>
            <a:grpSpLocks/>
          </p:cNvGrpSpPr>
          <p:nvPr/>
        </p:nvGrpSpPr>
        <p:grpSpPr bwMode="auto">
          <a:xfrm>
            <a:off x="1190625" y="4781043"/>
            <a:ext cx="9932988" cy="371475"/>
            <a:chOff x="634" y="937"/>
            <a:chExt cx="6470" cy="234"/>
          </a:xfrm>
        </p:grpSpPr>
        <p:pic>
          <p:nvPicPr>
            <p:cNvPr id="75" name="矩形 3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" y="937"/>
              <a:ext cx="6470" cy="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Text Box 55"/>
            <p:cNvSpPr txBox="1">
              <a:spLocks noChangeArrowheads="1"/>
            </p:cNvSpPr>
            <p:nvPr/>
          </p:nvSpPr>
          <p:spPr bwMode="auto">
            <a:xfrm rot="16200000">
              <a:off x="3769" y="-2163"/>
              <a:ext cx="102" cy="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Tx/>
                <a:buNone/>
              </a:pPr>
              <a:endParaRPr lang="zh-CN" altLang="en-US" sz="800" b="1"/>
            </a:p>
          </p:txBody>
        </p:sp>
      </p:grpSp>
      <p:grpSp>
        <p:nvGrpSpPr>
          <p:cNvPr id="77" name="矩形 33"/>
          <p:cNvGrpSpPr>
            <a:grpSpLocks/>
          </p:cNvGrpSpPr>
          <p:nvPr/>
        </p:nvGrpSpPr>
        <p:grpSpPr bwMode="auto">
          <a:xfrm>
            <a:off x="1190625" y="2309305"/>
            <a:ext cx="9932988" cy="371475"/>
            <a:chOff x="634" y="937"/>
            <a:chExt cx="6470" cy="234"/>
          </a:xfrm>
        </p:grpSpPr>
        <p:pic>
          <p:nvPicPr>
            <p:cNvPr id="78" name="矩形 3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" y="937"/>
              <a:ext cx="6470" cy="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Text Box 55"/>
            <p:cNvSpPr txBox="1">
              <a:spLocks noChangeArrowheads="1"/>
            </p:cNvSpPr>
            <p:nvPr/>
          </p:nvSpPr>
          <p:spPr bwMode="auto">
            <a:xfrm rot="16200000">
              <a:off x="3769" y="-2163"/>
              <a:ext cx="102" cy="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Tx/>
                <a:buNone/>
              </a:pPr>
              <a:endParaRPr lang="zh-CN" altLang="en-US" sz="800" b="1"/>
            </a:p>
          </p:txBody>
        </p:sp>
      </p:grpSp>
      <p:pic>
        <p:nvPicPr>
          <p:cNvPr id="80" name="椭圆 4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788" y="5126629"/>
            <a:ext cx="13335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Oval 12"/>
          <p:cNvSpPr>
            <a:spLocks noChangeArrowheads="1"/>
          </p:cNvSpPr>
          <p:nvPr/>
        </p:nvSpPr>
        <p:spPr bwMode="auto">
          <a:xfrm>
            <a:off x="8529488" y="5261567"/>
            <a:ext cx="957263" cy="960437"/>
          </a:xfrm>
          <a:prstGeom prst="ellipse">
            <a:avLst/>
          </a:prstGeom>
          <a:solidFill>
            <a:srgbClr val="0099A9"/>
          </a:solidFill>
          <a:ln>
            <a:noFill/>
          </a:ln>
        </p:spPr>
        <p:txBody>
          <a:bodyPr anchor="ctr"/>
          <a:lstStyle/>
          <a:p>
            <a:pPr algn="ctr" defTabSz="912813">
              <a:buFontTx/>
              <a:buNone/>
            </a:pPr>
            <a:endParaRPr lang="en-US" altLang="zh-CN" sz="3200">
              <a:solidFill>
                <a:srgbClr val="F2F2F2"/>
              </a:solidFill>
              <a:latin typeface="Calibri" pitchFamily="34" charset="0"/>
            </a:endParaRPr>
          </a:p>
        </p:txBody>
      </p:sp>
      <p:grpSp>
        <p:nvGrpSpPr>
          <p:cNvPr id="82" name="Group 23"/>
          <p:cNvGrpSpPr/>
          <p:nvPr/>
        </p:nvGrpSpPr>
        <p:grpSpPr>
          <a:xfrm>
            <a:off x="8768782" y="5505578"/>
            <a:ext cx="519123" cy="452567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83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90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91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92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93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8207226" y="6314079"/>
            <a:ext cx="1550987" cy="427038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 defTabSz="912813">
              <a:buFontTx/>
              <a:buNone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全面预算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5" name="椭圆 4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4308" y="5114180"/>
            <a:ext cx="13335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Oval 4"/>
          <p:cNvSpPr>
            <a:spLocks noChangeArrowheads="1"/>
          </p:cNvSpPr>
          <p:nvPr/>
        </p:nvSpPr>
        <p:spPr bwMode="auto">
          <a:xfrm>
            <a:off x="10314483" y="5239593"/>
            <a:ext cx="955675" cy="960437"/>
          </a:xfrm>
          <a:prstGeom prst="ellipse">
            <a:avLst/>
          </a:prstGeom>
          <a:solidFill>
            <a:srgbClr val="EA5E66"/>
          </a:solidFill>
          <a:ln>
            <a:noFill/>
          </a:ln>
        </p:spPr>
        <p:txBody>
          <a:bodyPr anchor="ctr"/>
          <a:lstStyle/>
          <a:p>
            <a:pPr algn="ctr" defTabSz="912813">
              <a:buFontTx/>
              <a:buNone/>
            </a:pPr>
            <a:endParaRPr lang="en-US" altLang="zh-CN" sz="3200">
              <a:solidFill>
                <a:srgbClr val="F2F2F2"/>
              </a:solidFill>
              <a:latin typeface="Calibri" pitchFamily="34" charset="0"/>
            </a:endParaRPr>
          </a:p>
        </p:txBody>
      </p:sp>
      <p:grpSp>
        <p:nvGrpSpPr>
          <p:cNvPr id="97" name="Group 20"/>
          <p:cNvGrpSpPr/>
          <p:nvPr/>
        </p:nvGrpSpPr>
        <p:grpSpPr>
          <a:xfrm>
            <a:off x="10538057" y="5447593"/>
            <a:ext cx="535763" cy="539089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98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867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10016033" y="6314330"/>
            <a:ext cx="1552575" cy="427038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 defTabSz="912813">
              <a:buFontTx/>
              <a:buNone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成本控制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102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610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400"/>
                            </p:stCondLst>
                            <p:childTnLst>
                              <p:par>
                                <p:cTn id="7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800"/>
                            </p:stCondLst>
                            <p:childTnLst>
                              <p:par>
                                <p:cTn id="7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200"/>
                            </p:stCondLst>
                            <p:childTnLst>
                              <p:par>
                                <p:cTn id="8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600"/>
                            </p:stCondLst>
                            <p:childTnLst>
                              <p:par>
                                <p:cTn id="8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4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4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400"/>
                            </p:stCondLst>
                            <p:childTnLst>
                              <p:par>
                                <p:cTn id="9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650"/>
                            </p:stCondLst>
                            <p:childTnLst>
                              <p:par>
                                <p:cTn id="9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900"/>
                            </p:stCondLst>
                            <p:childTnLst>
                              <p:par>
                                <p:cTn id="10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150"/>
                            </p:stCondLst>
                            <p:childTnLst>
                              <p:par>
                                <p:cTn id="10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400"/>
                            </p:stCondLst>
                            <p:childTnLst>
                              <p:par>
                                <p:cTn id="10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650"/>
                            </p:stCondLst>
                            <p:childTnLst>
                              <p:par>
                                <p:cTn id="1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90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4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9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1400"/>
                            </p:stCondLst>
                            <p:childTnLst>
                              <p:par>
                                <p:cTn id="1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1900"/>
                            </p:stCondLst>
                            <p:childTnLst>
                              <p:par>
                                <p:cTn id="1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400"/>
                            </p:stCondLst>
                            <p:childTnLst>
                              <p:par>
                                <p:cTn id="1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64" grpId="0"/>
      <p:bldP spid="65" grpId="0"/>
      <p:bldP spid="66" grpId="0"/>
      <p:bldP spid="68" grpId="0"/>
      <p:bldP spid="70" grpId="0"/>
      <p:bldP spid="72" grpId="0"/>
      <p:bldP spid="81" grpId="0" animBg="1"/>
      <p:bldP spid="94" grpId="0"/>
      <p:bldP spid="96" grpId="0" animBg="1"/>
      <p:bldP spid="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-35454" y="836712"/>
            <a:ext cx="6131454" cy="892552"/>
            <a:chOff x="11113" y="924691"/>
            <a:chExt cx="5445943" cy="892552"/>
          </a:xfrm>
        </p:grpSpPr>
        <p:pic>
          <p:nvPicPr>
            <p:cNvPr id="19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240206" y="924691"/>
              <a:ext cx="5000826" cy="89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一、本量利分析的含义与基本前提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27790" y="1772816"/>
            <a:ext cx="3094537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本量利分析的含义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六边形 59"/>
          <p:cNvSpPr/>
          <p:nvPr/>
        </p:nvSpPr>
        <p:spPr>
          <a:xfrm>
            <a:off x="4869400" y="3730404"/>
            <a:ext cx="2023112" cy="1744067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Tx/>
              <a:buNone/>
            </a:pPr>
            <a:endParaRPr lang="en-US" altLang="zh-CN" sz="3000" b="1"/>
          </a:p>
        </p:txBody>
      </p:sp>
      <p:cxnSp>
        <p:nvCxnSpPr>
          <p:cNvPr id="61" name="直接连接符 16"/>
          <p:cNvCxnSpPr>
            <a:cxnSpLocks noChangeShapeType="1"/>
          </p:cNvCxnSpPr>
          <p:nvPr/>
        </p:nvCxnSpPr>
        <p:spPr bwMode="auto">
          <a:xfrm flipH="1">
            <a:off x="7799388" y="5319216"/>
            <a:ext cx="612775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2" name="组合 19"/>
          <p:cNvGrpSpPr>
            <a:grpSpLocks/>
          </p:cNvGrpSpPr>
          <p:nvPr/>
        </p:nvGrpSpPr>
        <p:grpSpPr bwMode="auto">
          <a:xfrm flipH="1" flipV="1">
            <a:off x="6232525" y="6522541"/>
            <a:ext cx="1028700" cy="195263"/>
            <a:chOff x="4255294" y="1661160"/>
            <a:chExt cx="1505426" cy="262890"/>
          </a:xfrm>
        </p:grpSpPr>
        <p:cxnSp>
          <p:nvCxnSpPr>
            <p:cNvPr id="63" name="直接连接符 20"/>
            <p:cNvCxnSpPr>
              <a:cxnSpLocks noChangeShapeType="1"/>
            </p:cNvCxnSpPr>
            <p:nvPr/>
          </p:nvCxnSpPr>
          <p:spPr bwMode="auto">
            <a:xfrm flipH="1" flipV="1">
              <a:off x="5410200" y="1661160"/>
              <a:ext cx="350520" cy="26289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直接连接符 21"/>
            <p:cNvCxnSpPr>
              <a:cxnSpLocks noChangeShapeType="1"/>
            </p:cNvCxnSpPr>
            <p:nvPr/>
          </p:nvCxnSpPr>
          <p:spPr bwMode="auto">
            <a:xfrm flipH="1">
              <a:off x="4255294" y="1663541"/>
              <a:ext cx="1157287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65" name="直接连接符 17"/>
          <p:cNvCxnSpPr>
            <a:cxnSpLocks noChangeShapeType="1"/>
            <a:stCxn id="80" idx="1"/>
          </p:cNvCxnSpPr>
          <p:nvPr/>
        </p:nvCxnSpPr>
        <p:spPr bwMode="auto">
          <a:xfrm flipH="1" flipV="1">
            <a:off x="3336925" y="5335091"/>
            <a:ext cx="625475" cy="1588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" name="直接连接符 14"/>
          <p:cNvCxnSpPr>
            <a:cxnSpLocks noChangeShapeType="1"/>
          </p:cNvCxnSpPr>
          <p:nvPr/>
        </p:nvCxnSpPr>
        <p:spPr bwMode="auto">
          <a:xfrm flipH="1">
            <a:off x="3363913" y="3965079"/>
            <a:ext cx="611187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7" name="组合 13"/>
          <p:cNvGrpSpPr>
            <a:grpSpLocks/>
          </p:cNvGrpSpPr>
          <p:nvPr/>
        </p:nvGrpSpPr>
        <p:grpSpPr bwMode="auto">
          <a:xfrm>
            <a:off x="4346575" y="2429966"/>
            <a:ext cx="1214438" cy="263525"/>
            <a:chOff x="4255294" y="1661160"/>
            <a:chExt cx="1505426" cy="262890"/>
          </a:xfrm>
        </p:grpSpPr>
        <p:cxnSp>
          <p:nvCxnSpPr>
            <p:cNvPr id="68" name="直接连接符 9"/>
            <p:cNvCxnSpPr>
              <a:cxnSpLocks noChangeShapeType="1"/>
            </p:cNvCxnSpPr>
            <p:nvPr/>
          </p:nvCxnSpPr>
          <p:spPr bwMode="auto">
            <a:xfrm flipH="1" flipV="1">
              <a:off x="5410200" y="1661160"/>
              <a:ext cx="350520" cy="26289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直接连接符 12"/>
            <p:cNvCxnSpPr>
              <a:cxnSpLocks noChangeShapeType="1"/>
            </p:cNvCxnSpPr>
            <p:nvPr/>
          </p:nvCxnSpPr>
          <p:spPr bwMode="auto">
            <a:xfrm flipH="1">
              <a:off x="4255294" y="1663541"/>
              <a:ext cx="1157287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0" name="组合 11"/>
          <p:cNvGrpSpPr>
            <a:grpSpLocks/>
          </p:cNvGrpSpPr>
          <p:nvPr/>
        </p:nvGrpSpPr>
        <p:grpSpPr bwMode="auto">
          <a:xfrm>
            <a:off x="6627813" y="3444379"/>
            <a:ext cx="1203325" cy="1050925"/>
            <a:chOff x="6842760" y="2637270"/>
            <a:chExt cx="1203960" cy="1051560"/>
          </a:xfrm>
        </p:grpSpPr>
        <p:sp>
          <p:nvSpPr>
            <p:cNvPr id="71" name="六边形 1"/>
            <p:cNvSpPr>
              <a:spLocks noChangeArrowheads="1"/>
            </p:cNvSpPr>
            <p:nvPr/>
          </p:nvSpPr>
          <p:spPr bwMode="auto">
            <a:xfrm>
              <a:off x="6842760" y="263727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EA5E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72" name="文本框 43"/>
            <p:cNvSpPr txBox="1">
              <a:spLocks noChangeArrowheads="1"/>
            </p:cNvSpPr>
            <p:nvPr/>
          </p:nvSpPr>
          <p:spPr bwMode="auto">
            <a:xfrm>
              <a:off x="7023831" y="2808824"/>
              <a:ext cx="821170" cy="7020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02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73" name="组合 10"/>
          <p:cNvGrpSpPr>
            <a:grpSpLocks/>
          </p:cNvGrpSpPr>
          <p:nvPr/>
        </p:nvGrpSpPr>
        <p:grpSpPr bwMode="auto">
          <a:xfrm>
            <a:off x="5270500" y="2682379"/>
            <a:ext cx="1204913" cy="1050925"/>
            <a:chOff x="5525852" y="1879080"/>
            <a:chExt cx="1203960" cy="1051560"/>
          </a:xfrm>
        </p:grpSpPr>
        <p:sp>
          <p:nvSpPr>
            <p:cNvPr id="74" name="六边形 7"/>
            <p:cNvSpPr>
              <a:spLocks noChangeArrowheads="1"/>
            </p:cNvSpPr>
            <p:nvPr/>
          </p:nvSpPr>
          <p:spPr bwMode="auto">
            <a:xfrm>
              <a:off x="5525852" y="187908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69F1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75" name="文本框 44"/>
            <p:cNvSpPr txBox="1">
              <a:spLocks noChangeArrowheads="1"/>
            </p:cNvSpPr>
            <p:nvPr/>
          </p:nvSpPr>
          <p:spPr bwMode="auto">
            <a:xfrm>
              <a:off x="5686063" y="1988684"/>
              <a:ext cx="883538" cy="824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en-US" altLang="zh-CN" sz="4000" dirty="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01</a:t>
              </a:r>
              <a:endParaRPr lang="zh-CN" altLang="en-US" sz="4000" baseline="-3000" dirty="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76" name="组合 18"/>
          <p:cNvGrpSpPr>
            <a:grpSpLocks/>
          </p:cNvGrpSpPr>
          <p:nvPr/>
        </p:nvGrpSpPr>
        <p:grpSpPr bwMode="auto">
          <a:xfrm>
            <a:off x="6627813" y="4815979"/>
            <a:ext cx="1203325" cy="1050925"/>
            <a:chOff x="6842760" y="4008870"/>
            <a:chExt cx="1203960" cy="1051560"/>
          </a:xfrm>
        </p:grpSpPr>
        <p:sp>
          <p:nvSpPr>
            <p:cNvPr id="77" name="六边形 5"/>
            <p:cNvSpPr>
              <a:spLocks noChangeArrowheads="1"/>
            </p:cNvSpPr>
            <p:nvPr/>
          </p:nvSpPr>
          <p:spPr bwMode="auto">
            <a:xfrm>
              <a:off x="6842760" y="400887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009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78" name="文本框 45"/>
            <p:cNvSpPr txBox="1">
              <a:spLocks noChangeArrowheads="1"/>
            </p:cNvSpPr>
            <p:nvPr/>
          </p:nvSpPr>
          <p:spPr bwMode="auto">
            <a:xfrm>
              <a:off x="6980945" y="4118474"/>
              <a:ext cx="927590" cy="824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03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79" name="组合 41"/>
          <p:cNvGrpSpPr>
            <a:grpSpLocks/>
          </p:cNvGrpSpPr>
          <p:nvPr/>
        </p:nvGrpSpPr>
        <p:grpSpPr bwMode="auto">
          <a:xfrm>
            <a:off x="3962400" y="4811216"/>
            <a:ext cx="1203325" cy="1050925"/>
            <a:chOff x="4206240" y="4008870"/>
            <a:chExt cx="1203960" cy="1051560"/>
          </a:xfrm>
        </p:grpSpPr>
        <p:sp>
          <p:nvSpPr>
            <p:cNvPr id="80" name="六边形 4"/>
            <p:cNvSpPr>
              <a:spLocks noChangeArrowheads="1"/>
            </p:cNvSpPr>
            <p:nvPr/>
          </p:nvSpPr>
          <p:spPr bwMode="auto">
            <a:xfrm>
              <a:off x="4206240" y="400887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EA5E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81" name="文本框 46"/>
            <p:cNvSpPr txBox="1">
              <a:spLocks noChangeArrowheads="1"/>
            </p:cNvSpPr>
            <p:nvPr/>
          </p:nvSpPr>
          <p:spPr bwMode="auto">
            <a:xfrm>
              <a:off x="4398429" y="4118474"/>
              <a:ext cx="819582" cy="824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05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82" name="组合 22"/>
          <p:cNvGrpSpPr>
            <a:grpSpLocks/>
          </p:cNvGrpSpPr>
          <p:nvPr/>
        </p:nvGrpSpPr>
        <p:grpSpPr bwMode="auto">
          <a:xfrm>
            <a:off x="3962400" y="3444379"/>
            <a:ext cx="1204913" cy="1050925"/>
            <a:chOff x="4206240" y="2637270"/>
            <a:chExt cx="1203960" cy="1051560"/>
          </a:xfrm>
        </p:grpSpPr>
        <p:sp>
          <p:nvSpPr>
            <p:cNvPr id="83" name="六边形 3"/>
            <p:cNvSpPr>
              <a:spLocks noChangeArrowheads="1"/>
            </p:cNvSpPr>
            <p:nvPr/>
          </p:nvSpPr>
          <p:spPr bwMode="auto">
            <a:xfrm>
              <a:off x="4206240" y="263727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009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84" name="文本框 47"/>
            <p:cNvSpPr txBox="1">
              <a:spLocks noChangeArrowheads="1"/>
            </p:cNvSpPr>
            <p:nvPr/>
          </p:nvSpPr>
          <p:spPr bwMode="auto">
            <a:xfrm>
              <a:off x="4387072" y="2808824"/>
              <a:ext cx="821675" cy="7020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06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85" name="组合 66"/>
          <p:cNvGrpSpPr>
            <a:grpSpLocks/>
          </p:cNvGrpSpPr>
          <p:nvPr/>
        </p:nvGrpSpPr>
        <p:grpSpPr bwMode="auto">
          <a:xfrm>
            <a:off x="5334000" y="5501779"/>
            <a:ext cx="1204913" cy="1052512"/>
            <a:chOff x="5525852" y="4683240"/>
            <a:chExt cx="1203960" cy="1051560"/>
          </a:xfrm>
        </p:grpSpPr>
        <p:sp>
          <p:nvSpPr>
            <p:cNvPr id="86" name="六边形 8"/>
            <p:cNvSpPr>
              <a:spLocks noChangeArrowheads="1"/>
            </p:cNvSpPr>
            <p:nvPr/>
          </p:nvSpPr>
          <p:spPr bwMode="auto">
            <a:xfrm>
              <a:off x="5525852" y="468324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EA61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87" name="文本框 48"/>
            <p:cNvSpPr txBox="1">
              <a:spLocks noChangeArrowheads="1"/>
            </p:cNvSpPr>
            <p:nvPr/>
          </p:nvSpPr>
          <p:spPr bwMode="auto">
            <a:xfrm>
              <a:off x="5693994" y="4854535"/>
              <a:ext cx="820089" cy="701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45791" dir="18221404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zh-CN" sz="4000">
                  <a:solidFill>
                    <a:schemeClr val="bg1"/>
                  </a:solidFill>
                  <a:ea typeface="微软雅黑" pitchFamily="34" charset="-122"/>
                  <a:cs typeface="Arial" charset="0"/>
                </a:rPr>
                <a:t>04</a:t>
              </a:r>
              <a:endParaRPr lang="zh-CN" altLang="en-US" sz="4000" baseline="-30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88" name="组合 87"/>
          <p:cNvGrpSpPr>
            <a:grpSpLocks/>
          </p:cNvGrpSpPr>
          <p:nvPr/>
        </p:nvGrpSpPr>
        <p:grpSpPr bwMode="auto">
          <a:xfrm>
            <a:off x="4953000" y="3820616"/>
            <a:ext cx="1887538" cy="1592263"/>
            <a:chOff x="5184305" y="3025164"/>
            <a:chExt cx="1887055" cy="1592580"/>
          </a:xfrm>
        </p:grpSpPr>
        <p:sp>
          <p:nvSpPr>
            <p:cNvPr id="89" name="六边形 6"/>
            <p:cNvSpPr>
              <a:spLocks noChangeArrowheads="1"/>
            </p:cNvSpPr>
            <p:nvPr/>
          </p:nvSpPr>
          <p:spPr bwMode="auto">
            <a:xfrm>
              <a:off x="5184305" y="3025164"/>
              <a:ext cx="1887055" cy="159258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EA6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12813">
                <a:buFontTx/>
                <a:buNone/>
              </a:pPr>
              <a:endParaRPr lang="zh-CN" altLang="en-US" sz="2400">
                <a:solidFill>
                  <a:schemeClr val="bg1"/>
                </a:solidFill>
                <a:ea typeface="微软雅黑" pitchFamily="34" charset="-122"/>
                <a:cs typeface="Arial" charset="0"/>
              </a:endParaRPr>
            </a:p>
          </p:txBody>
        </p:sp>
        <p:grpSp>
          <p:nvGrpSpPr>
            <p:cNvPr id="90" name="组合 89"/>
            <p:cNvGrpSpPr>
              <a:grpSpLocks noChangeAspect="1"/>
            </p:cNvGrpSpPr>
            <p:nvPr/>
          </p:nvGrpSpPr>
          <p:grpSpPr>
            <a:xfrm>
              <a:off x="5630276" y="3468879"/>
              <a:ext cx="966085" cy="648000"/>
              <a:chOff x="3784600" y="1525588"/>
              <a:chExt cx="935038" cy="568325"/>
            </a:xfrm>
            <a:solidFill>
              <a:srgbClr val="E7E7E7"/>
            </a:solidFill>
          </p:grpSpPr>
          <p:sp>
            <p:nvSpPr>
              <p:cNvPr id="91" name="Freeform 8"/>
              <p:cNvSpPr>
                <a:spLocks/>
              </p:cNvSpPr>
              <p:nvPr/>
            </p:nvSpPr>
            <p:spPr bwMode="auto">
              <a:xfrm>
                <a:off x="3871913" y="2011363"/>
                <a:ext cx="112713" cy="82550"/>
              </a:xfrm>
              <a:custGeom>
                <a:avLst/>
                <a:gdLst>
                  <a:gd name="T0" fmla="*/ 30 w 30"/>
                  <a:gd name="T1" fmla="*/ 19 h 22"/>
                  <a:gd name="T2" fmla="*/ 30 w 30"/>
                  <a:gd name="T3" fmla="*/ 0 h 22"/>
                  <a:gd name="T4" fmla="*/ 1 w 30"/>
                  <a:gd name="T5" fmla="*/ 22 h 22"/>
                  <a:gd name="T6" fmla="*/ 27 w 30"/>
                  <a:gd name="T7" fmla="*/ 22 h 22"/>
                  <a:gd name="T8" fmla="*/ 30 w 30"/>
                  <a:gd name="T9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9"/>
              <p:cNvSpPr>
                <a:spLocks/>
              </p:cNvSpPr>
              <p:nvPr/>
            </p:nvSpPr>
            <p:spPr bwMode="auto">
              <a:xfrm>
                <a:off x="4020344" y="1893888"/>
                <a:ext cx="120650" cy="200025"/>
              </a:xfrm>
              <a:custGeom>
                <a:avLst/>
                <a:gdLst>
                  <a:gd name="T0" fmla="*/ 29 w 32"/>
                  <a:gd name="T1" fmla="*/ 53 h 53"/>
                  <a:gd name="T2" fmla="*/ 32 w 32"/>
                  <a:gd name="T3" fmla="*/ 50 h 53"/>
                  <a:gd name="T4" fmla="*/ 32 w 32"/>
                  <a:gd name="T5" fmla="*/ 0 h 53"/>
                  <a:gd name="T6" fmla="*/ 0 w 32"/>
                  <a:gd name="T7" fmla="*/ 23 h 53"/>
                  <a:gd name="T8" fmla="*/ 0 w 32"/>
                  <a:gd name="T9" fmla="*/ 24 h 53"/>
                  <a:gd name="T10" fmla="*/ 0 w 32"/>
                  <a:gd name="T11" fmla="*/ 50 h 53"/>
                  <a:gd name="T12" fmla="*/ 2 w 32"/>
                  <a:gd name="T13" fmla="*/ 53 h 53"/>
                  <a:gd name="T14" fmla="*/ 29 w 3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0"/>
              <p:cNvSpPr>
                <a:spLocks/>
              </p:cNvSpPr>
              <p:nvPr/>
            </p:nvSpPr>
            <p:spPr bwMode="auto">
              <a:xfrm>
                <a:off x="4176712" y="1800225"/>
                <a:ext cx="120650" cy="293688"/>
              </a:xfrm>
              <a:custGeom>
                <a:avLst/>
                <a:gdLst>
                  <a:gd name="T0" fmla="*/ 29 w 32"/>
                  <a:gd name="T1" fmla="*/ 78 h 78"/>
                  <a:gd name="T2" fmla="*/ 32 w 32"/>
                  <a:gd name="T3" fmla="*/ 75 h 78"/>
                  <a:gd name="T4" fmla="*/ 32 w 32"/>
                  <a:gd name="T5" fmla="*/ 9 h 78"/>
                  <a:gd name="T6" fmla="*/ 23 w 32"/>
                  <a:gd name="T7" fmla="*/ 0 h 78"/>
                  <a:gd name="T8" fmla="*/ 10 w 32"/>
                  <a:gd name="T9" fmla="*/ 10 h 78"/>
                  <a:gd name="T10" fmla="*/ 0 w 32"/>
                  <a:gd name="T11" fmla="*/ 17 h 78"/>
                  <a:gd name="T12" fmla="*/ 0 w 32"/>
                  <a:gd name="T13" fmla="*/ 75 h 78"/>
                  <a:gd name="T14" fmla="*/ 3 w 32"/>
                  <a:gd name="T15" fmla="*/ 78 h 78"/>
                  <a:gd name="T16" fmla="*/ 29 w 32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1"/>
              <p:cNvSpPr>
                <a:spLocks/>
              </p:cNvSpPr>
              <p:nvPr/>
            </p:nvSpPr>
            <p:spPr bwMode="auto">
              <a:xfrm>
                <a:off x="4333081" y="1841500"/>
                <a:ext cx="120650" cy="252413"/>
              </a:xfrm>
              <a:custGeom>
                <a:avLst/>
                <a:gdLst>
                  <a:gd name="T0" fmla="*/ 30 w 32"/>
                  <a:gd name="T1" fmla="*/ 67 h 67"/>
                  <a:gd name="T2" fmla="*/ 32 w 32"/>
                  <a:gd name="T3" fmla="*/ 64 h 67"/>
                  <a:gd name="T4" fmla="*/ 32 w 32"/>
                  <a:gd name="T5" fmla="*/ 0 h 67"/>
                  <a:gd name="T6" fmla="*/ 20 w 32"/>
                  <a:gd name="T7" fmla="*/ 10 h 67"/>
                  <a:gd name="T8" fmla="*/ 16 w 32"/>
                  <a:gd name="T9" fmla="*/ 13 h 67"/>
                  <a:gd name="T10" fmla="*/ 5 w 32"/>
                  <a:gd name="T11" fmla="*/ 12 h 67"/>
                  <a:gd name="T12" fmla="*/ 4 w 32"/>
                  <a:gd name="T13" fmla="*/ 11 h 67"/>
                  <a:gd name="T14" fmla="*/ 0 w 32"/>
                  <a:gd name="T15" fmla="*/ 7 h 67"/>
                  <a:gd name="T16" fmla="*/ 0 w 32"/>
                  <a:gd name="T17" fmla="*/ 64 h 67"/>
                  <a:gd name="T18" fmla="*/ 3 w 32"/>
                  <a:gd name="T19" fmla="*/ 67 h 67"/>
                  <a:gd name="T20" fmla="*/ 30 w 32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"/>
              <p:cNvSpPr>
                <a:spLocks/>
              </p:cNvSpPr>
              <p:nvPr/>
            </p:nvSpPr>
            <p:spPr bwMode="auto">
              <a:xfrm>
                <a:off x="4489450" y="1720850"/>
                <a:ext cx="120650" cy="373063"/>
              </a:xfrm>
              <a:custGeom>
                <a:avLst/>
                <a:gdLst>
                  <a:gd name="T0" fmla="*/ 29 w 32"/>
                  <a:gd name="T1" fmla="*/ 99 h 99"/>
                  <a:gd name="T2" fmla="*/ 32 w 32"/>
                  <a:gd name="T3" fmla="*/ 96 h 99"/>
                  <a:gd name="T4" fmla="*/ 32 w 32"/>
                  <a:gd name="T5" fmla="*/ 0 h 99"/>
                  <a:gd name="T6" fmla="*/ 13 w 32"/>
                  <a:gd name="T7" fmla="*/ 15 h 99"/>
                  <a:gd name="T8" fmla="*/ 0 w 32"/>
                  <a:gd name="T9" fmla="*/ 25 h 99"/>
                  <a:gd name="T10" fmla="*/ 0 w 32"/>
                  <a:gd name="T11" fmla="*/ 96 h 99"/>
                  <a:gd name="T12" fmla="*/ 3 w 32"/>
                  <a:gd name="T13" fmla="*/ 99 h 99"/>
                  <a:gd name="T14" fmla="*/ 29 w 32"/>
                  <a:gd name="T1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3"/>
              <p:cNvSpPr>
                <a:spLocks/>
              </p:cNvSpPr>
              <p:nvPr/>
            </p:nvSpPr>
            <p:spPr bwMode="auto">
              <a:xfrm>
                <a:off x="3784600" y="1525588"/>
                <a:ext cx="935038" cy="541338"/>
              </a:xfrm>
              <a:custGeom>
                <a:avLst/>
                <a:gdLst>
                  <a:gd name="T0" fmla="*/ 248 w 248"/>
                  <a:gd name="T1" fmla="*/ 8 h 144"/>
                  <a:gd name="T2" fmla="*/ 245 w 248"/>
                  <a:gd name="T3" fmla="*/ 2 h 144"/>
                  <a:gd name="T4" fmla="*/ 239 w 248"/>
                  <a:gd name="T5" fmla="*/ 0 h 144"/>
                  <a:gd name="T6" fmla="*/ 230 w 248"/>
                  <a:gd name="T7" fmla="*/ 0 h 144"/>
                  <a:gd name="T8" fmla="*/ 200 w 248"/>
                  <a:gd name="T9" fmla="*/ 0 h 144"/>
                  <a:gd name="T10" fmla="*/ 197 w 248"/>
                  <a:gd name="T11" fmla="*/ 1 h 144"/>
                  <a:gd name="T12" fmla="*/ 196 w 248"/>
                  <a:gd name="T13" fmla="*/ 1 h 144"/>
                  <a:gd name="T14" fmla="*/ 191 w 248"/>
                  <a:gd name="T15" fmla="*/ 8 h 144"/>
                  <a:gd name="T16" fmla="*/ 197 w 248"/>
                  <a:gd name="T17" fmla="*/ 16 h 144"/>
                  <a:gd name="T18" fmla="*/ 200 w 248"/>
                  <a:gd name="T19" fmla="*/ 17 h 144"/>
                  <a:gd name="T20" fmla="*/ 210 w 248"/>
                  <a:gd name="T21" fmla="*/ 17 h 144"/>
                  <a:gd name="T22" fmla="*/ 215 w 248"/>
                  <a:gd name="T23" fmla="*/ 17 h 144"/>
                  <a:gd name="T24" fmla="*/ 206 w 248"/>
                  <a:gd name="T25" fmla="*/ 24 h 144"/>
                  <a:gd name="T26" fmla="*/ 189 w 248"/>
                  <a:gd name="T27" fmla="*/ 39 h 144"/>
                  <a:gd name="T28" fmla="*/ 179 w 248"/>
                  <a:gd name="T29" fmla="*/ 47 h 144"/>
                  <a:gd name="T30" fmla="*/ 166 w 248"/>
                  <a:gd name="T31" fmla="*/ 57 h 144"/>
                  <a:gd name="T32" fmla="*/ 158 w 248"/>
                  <a:gd name="T33" fmla="*/ 63 h 144"/>
                  <a:gd name="T34" fmla="*/ 150 w 248"/>
                  <a:gd name="T35" fmla="*/ 55 h 144"/>
                  <a:gd name="T36" fmla="*/ 146 w 248"/>
                  <a:gd name="T37" fmla="*/ 52 h 144"/>
                  <a:gd name="T38" fmla="*/ 136 w 248"/>
                  <a:gd name="T39" fmla="*/ 42 h 144"/>
                  <a:gd name="T40" fmla="*/ 134 w 248"/>
                  <a:gd name="T41" fmla="*/ 40 h 144"/>
                  <a:gd name="T42" fmla="*/ 123 w 248"/>
                  <a:gd name="T43" fmla="*/ 39 h 144"/>
                  <a:gd name="T44" fmla="*/ 114 w 248"/>
                  <a:gd name="T45" fmla="*/ 46 h 144"/>
                  <a:gd name="T46" fmla="*/ 104 w 248"/>
                  <a:gd name="T47" fmla="*/ 54 h 144"/>
                  <a:gd name="T48" fmla="*/ 97 w 248"/>
                  <a:gd name="T49" fmla="*/ 58 h 144"/>
                  <a:gd name="T50" fmla="*/ 94 w 248"/>
                  <a:gd name="T51" fmla="*/ 61 h 144"/>
                  <a:gd name="T52" fmla="*/ 62 w 248"/>
                  <a:gd name="T53" fmla="*/ 85 h 144"/>
                  <a:gd name="T54" fmla="*/ 61 w 248"/>
                  <a:gd name="T55" fmla="*/ 86 h 144"/>
                  <a:gd name="T56" fmla="*/ 51 w 248"/>
                  <a:gd name="T57" fmla="*/ 93 h 144"/>
                  <a:gd name="T58" fmla="*/ 9 w 248"/>
                  <a:gd name="T59" fmla="*/ 124 h 144"/>
                  <a:gd name="T60" fmla="*/ 4 w 248"/>
                  <a:gd name="T61" fmla="*/ 128 h 144"/>
                  <a:gd name="T62" fmla="*/ 3 w 248"/>
                  <a:gd name="T63" fmla="*/ 140 h 144"/>
                  <a:gd name="T64" fmla="*/ 11 w 248"/>
                  <a:gd name="T65" fmla="*/ 143 h 144"/>
                  <a:gd name="T66" fmla="*/ 15 w 248"/>
                  <a:gd name="T67" fmla="*/ 142 h 144"/>
                  <a:gd name="T68" fmla="*/ 51 w 248"/>
                  <a:gd name="T69" fmla="*/ 114 h 144"/>
                  <a:gd name="T70" fmla="*/ 61 w 248"/>
                  <a:gd name="T71" fmla="*/ 107 h 144"/>
                  <a:gd name="T72" fmla="*/ 62 w 248"/>
                  <a:gd name="T73" fmla="*/ 107 h 144"/>
                  <a:gd name="T74" fmla="*/ 94 w 248"/>
                  <a:gd name="T75" fmla="*/ 82 h 144"/>
                  <a:gd name="T76" fmla="*/ 98 w 248"/>
                  <a:gd name="T77" fmla="*/ 80 h 144"/>
                  <a:gd name="T78" fmla="*/ 104 w 248"/>
                  <a:gd name="T79" fmla="*/ 75 h 144"/>
                  <a:gd name="T80" fmla="*/ 114 w 248"/>
                  <a:gd name="T81" fmla="*/ 67 h 144"/>
                  <a:gd name="T82" fmla="*/ 127 w 248"/>
                  <a:gd name="T83" fmla="*/ 57 h 144"/>
                  <a:gd name="T84" fmla="*/ 136 w 248"/>
                  <a:gd name="T85" fmla="*/ 66 h 144"/>
                  <a:gd name="T86" fmla="*/ 146 w 248"/>
                  <a:gd name="T87" fmla="*/ 76 h 144"/>
                  <a:gd name="T88" fmla="*/ 150 w 248"/>
                  <a:gd name="T89" fmla="*/ 79 h 144"/>
                  <a:gd name="T90" fmla="*/ 151 w 248"/>
                  <a:gd name="T91" fmla="*/ 81 h 144"/>
                  <a:gd name="T92" fmla="*/ 162 w 248"/>
                  <a:gd name="T93" fmla="*/ 82 h 144"/>
                  <a:gd name="T94" fmla="*/ 166 w 248"/>
                  <a:gd name="T95" fmla="*/ 79 h 144"/>
                  <a:gd name="T96" fmla="*/ 179 w 248"/>
                  <a:gd name="T97" fmla="*/ 69 h 144"/>
                  <a:gd name="T98" fmla="*/ 189 w 248"/>
                  <a:gd name="T99" fmla="*/ 61 h 144"/>
                  <a:gd name="T100" fmla="*/ 202 w 248"/>
                  <a:gd name="T101" fmla="*/ 51 h 144"/>
                  <a:gd name="T102" fmla="*/ 230 w 248"/>
                  <a:gd name="T103" fmla="*/ 27 h 144"/>
                  <a:gd name="T104" fmla="*/ 231 w 248"/>
                  <a:gd name="T105" fmla="*/ 26 h 144"/>
                  <a:gd name="T106" fmla="*/ 231 w 248"/>
                  <a:gd name="T107" fmla="*/ 46 h 144"/>
                  <a:gd name="T108" fmla="*/ 239 w 248"/>
                  <a:gd name="T109" fmla="*/ 54 h 144"/>
                  <a:gd name="T110" fmla="*/ 248 w 248"/>
                  <a:gd name="T111" fmla="*/ 46 h 144"/>
                  <a:gd name="T112" fmla="*/ 248 w 248"/>
                  <a:gd name="T113" fmla="*/ 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97" name="矩形 96"/>
          <p:cNvSpPr>
            <a:spLocks noChangeArrowheads="1"/>
          </p:cNvSpPr>
          <p:nvPr/>
        </p:nvSpPr>
        <p:spPr bwMode="auto">
          <a:xfrm>
            <a:off x="2342752" y="2196604"/>
            <a:ext cx="1980011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r"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预测盈亏临界点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矩形 98"/>
          <p:cNvSpPr>
            <a:spLocks noChangeArrowheads="1"/>
          </p:cNvSpPr>
          <p:nvPr/>
        </p:nvSpPr>
        <p:spPr bwMode="auto">
          <a:xfrm>
            <a:off x="975299" y="3621907"/>
            <a:ext cx="2492972" cy="70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r"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企业的全面预算、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 algn="r"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成本控制和责任会计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矩形 100"/>
          <p:cNvSpPr>
            <a:spLocks noChangeArrowheads="1"/>
          </p:cNvSpPr>
          <p:nvPr/>
        </p:nvSpPr>
        <p:spPr bwMode="auto">
          <a:xfrm>
            <a:off x="146962" y="4705241"/>
            <a:ext cx="3518894" cy="1323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algn="r"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对利润的敏感性分析，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 algn="r"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估量售价、销售量和成本水平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 algn="r"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的变动对目标利润的影响，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 algn="r"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并可据以进一步控制目标成本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矩形 102"/>
          <p:cNvSpPr>
            <a:spLocks noChangeArrowheads="1"/>
          </p:cNvSpPr>
          <p:nvPr/>
        </p:nvSpPr>
        <p:spPr bwMode="auto">
          <a:xfrm>
            <a:off x="8502650" y="2960191"/>
            <a:ext cx="1980011" cy="70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规划目标利润，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编制利润预算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矩形 104"/>
          <p:cNvSpPr>
            <a:spLocks noChangeArrowheads="1"/>
          </p:cNvSpPr>
          <p:nvPr/>
        </p:nvSpPr>
        <p:spPr bwMode="auto">
          <a:xfrm>
            <a:off x="8493125" y="5025378"/>
            <a:ext cx="3192748" cy="70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预测保证目标利润实现所需的目标销售量和销售额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矩形 106"/>
          <p:cNvSpPr>
            <a:spLocks noChangeArrowheads="1"/>
          </p:cNvSpPr>
          <p:nvPr/>
        </p:nvSpPr>
        <p:spPr bwMode="auto">
          <a:xfrm>
            <a:off x="7337425" y="6190754"/>
            <a:ext cx="2749452" cy="70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为生产决策和定价决策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 defTabSz="912813">
              <a:buFontTx/>
              <a:buNone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作出最优选择。</a:t>
            </a:r>
          </a:p>
        </p:txBody>
      </p:sp>
      <p:grpSp>
        <p:nvGrpSpPr>
          <p:cNvPr id="109" name="组合 61"/>
          <p:cNvGrpSpPr>
            <a:grpSpLocks/>
          </p:cNvGrpSpPr>
          <p:nvPr/>
        </p:nvGrpSpPr>
        <p:grpSpPr bwMode="auto">
          <a:xfrm flipH="1">
            <a:off x="7543800" y="3188791"/>
            <a:ext cx="884238" cy="261938"/>
            <a:chOff x="4255294" y="1661160"/>
            <a:chExt cx="1505426" cy="262890"/>
          </a:xfrm>
        </p:grpSpPr>
        <p:cxnSp>
          <p:nvCxnSpPr>
            <p:cNvPr id="110" name="直接连接符 62"/>
            <p:cNvCxnSpPr>
              <a:cxnSpLocks noChangeShapeType="1"/>
            </p:cNvCxnSpPr>
            <p:nvPr/>
          </p:nvCxnSpPr>
          <p:spPr bwMode="auto">
            <a:xfrm flipH="1" flipV="1">
              <a:off x="5410200" y="1661160"/>
              <a:ext cx="350520" cy="26289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1" name="直接连接符 63"/>
            <p:cNvCxnSpPr>
              <a:cxnSpLocks noChangeShapeType="1"/>
            </p:cNvCxnSpPr>
            <p:nvPr/>
          </p:nvCxnSpPr>
          <p:spPr bwMode="auto">
            <a:xfrm flipH="1">
              <a:off x="4255294" y="1663541"/>
              <a:ext cx="1157287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5" name="组合 54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56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528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4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9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3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4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00"/>
                            </p:stCondLst>
                            <p:childTnLst>
                              <p:par>
                                <p:cTn id="69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2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3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5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95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3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45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3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8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4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9" grpId="0"/>
      <p:bldP spid="101" grpId="0"/>
      <p:bldP spid="103" grpId="0"/>
      <p:bldP spid="105" grpId="0"/>
      <p:bldP spid="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-35454" y="836712"/>
            <a:ext cx="6131454" cy="892552"/>
            <a:chOff x="11113" y="924691"/>
            <a:chExt cx="5445943" cy="892552"/>
          </a:xfrm>
        </p:grpSpPr>
        <p:pic>
          <p:nvPicPr>
            <p:cNvPr id="30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240206" y="924691"/>
              <a:ext cx="5000826" cy="89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一、本量利分析的含义与基本前提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27790" y="1772816"/>
            <a:ext cx="382399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本量利分析的基本前提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 flipV="1">
            <a:off x="3657573" y="3317149"/>
            <a:ext cx="493417" cy="463514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Freeform 27"/>
          <p:cNvSpPr>
            <a:spLocks/>
          </p:cNvSpPr>
          <p:nvPr/>
        </p:nvSpPr>
        <p:spPr bwMode="auto">
          <a:xfrm flipV="1">
            <a:off x="3814419" y="3548906"/>
            <a:ext cx="2278689" cy="1353159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EA5E6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Freeform 27"/>
          <p:cNvSpPr>
            <a:spLocks/>
          </p:cNvSpPr>
          <p:nvPr/>
        </p:nvSpPr>
        <p:spPr bwMode="auto">
          <a:xfrm flipH="1">
            <a:off x="6327103" y="3591117"/>
            <a:ext cx="2212332" cy="1313754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F69F1E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Freeform 35"/>
          <p:cNvSpPr>
            <a:spLocks/>
          </p:cNvSpPr>
          <p:nvPr/>
        </p:nvSpPr>
        <p:spPr bwMode="auto">
          <a:xfrm flipH="1">
            <a:off x="8224055" y="4707578"/>
            <a:ext cx="479048" cy="450016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Freeform 35"/>
          <p:cNvSpPr>
            <a:spLocks/>
          </p:cNvSpPr>
          <p:nvPr/>
        </p:nvSpPr>
        <p:spPr bwMode="auto">
          <a:xfrm rot="16200000" flipH="1">
            <a:off x="6644721" y="1719079"/>
            <a:ext cx="476301" cy="447436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Freeform 27"/>
          <p:cNvSpPr>
            <a:spLocks/>
          </p:cNvSpPr>
          <p:nvPr/>
        </p:nvSpPr>
        <p:spPr bwMode="auto">
          <a:xfrm rot="16200000" flipH="1">
            <a:off x="5146426" y="2262400"/>
            <a:ext cx="2199645" cy="1306219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EA610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 rot="5400000" flipH="1">
            <a:off x="5332380" y="6415367"/>
            <a:ext cx="484704" cy="455329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Freeform 27"/>
          <p:cNvSpPr>
            <a:spLocks/>
          </p:cNvSpPr>
          <p:nvPr/>
        </p:nvSpPr>
        <p:spPr bwMode="auto">
          <a:xfrm rot="5400000" flipH="1">
            <a:off x="5120139" y="4945393"/>
            <a:ext cx="2238451" cy="1329264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0099A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60"/>
          <p:cNvSpPr txBox="1"/>
          <p:nvPr/>
        </p:nvSpPr>
        <p:spPr>
          <a:xfrm>
            <a:off x="5879182" y="2856774"/>
            <a:ext cx="75533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600" b="1" dirty="0"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文本框 61"/>
          <p:cNvSpPr txBox="1"/>
          <p:nvPr/>
        </p:nvSpPr>
        <p:spPr>
          <a:xfrm>
            <a:off x="5879976" y="4986391"/>
            <a:ext cx="75533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600" b="1" dirty="0"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文本框 62"/>
          <p:cNvSpPr txBox="1"/>
          <p:nvPr/>
        </p:nvSpPr>
        <p:spPr>
          <a:xfrm>
            <a:off x="4836609" y="3931827"/>
            <a:ext cx="75533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600" b="1" dirty="0"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文本框 63"/>
          <p:cNvSpPr txBox="1"/>
          <p:nvPr/>
        </p:nvSpPr>
        <p:spPr>
          <a:xfrm>
            <a:off x="6852833" y="3931827"/>
            <a:ext cx="75533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600" b="1" dirty="0"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文本框 49"/>
          <p:cNvSpPr txBox="1"/>
          <p:nvPr/>
        </p:nvSpPr>
        <p:spPr>
          <a:xfrm>
            <a:off x="7247334" y="1770770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成本性态分析假设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248128" y="496764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相关范围及线性关系假定</a:t>
            </a:r>
          </a:p>
        </p:txBody>
      </p:sp>
      <p:sp>
        <p:nvSpPr>
          <p:cNvPr id="52" name="文本框 49"/>
          <p:cNvSpPr txBox="1"/>
          <p:nvPr/>
        </p:nvSpPr>
        <p:spPr>
          <a:xfrm>
            <a:off x="3287688" y="5515186"/>
            <a:ext cx="226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目标利润为息税前利润假定</a:t>
            </a:r>
          </a:p>
        </p:txBody>
      </p:sp>
      <p:sp>
        <p:nvSpPr>
          <p:cNvPr id="54" name="文本框 49"/>
          <p:cNvSpPr txBox="1"/>
          <p:nvPr/>
        </p:nvSpPr>
        <p:spPr>
          <a:xfrm>
            <a:off x="2893272" y="2636912"/>
            <a:ext cx="255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产销平衡与品种结构稳定假定</a:t>
            </a:r>
          </a:p>
        </p:txBody>
      </p:sp>
      <p:sp>
        <p:nvSpPr>
          <p:cNvPr id="56" name="Freeform 34"/>
          <p:cNvSpPr>
            <a:spLocks noEditPoints="1"/>
          </p:cNvSpPr>
          <p:nvPr/>
        </p:nvSpPr>
        <p:spPr bwMode="auto">
          <a:xfrm>
            <a:off x="7065236" y="1815686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rgbClr val="EA610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/>
          </a:p>
        </p:txBody>
      </p:sp>
      <p:sp>
        <p:nvSpPr>
          <p:cNvPr id="57" name="Freeform 26"/>
          <p:cNvSpPr>
            <a:spLocks noEditPoints="1"/>
          </p:cNvSpPr>
          <p:nvPr/>
        </p:nvSpPr>
        <p:spPr bwMode="auto">
          <a:xfrm>
            <a:off x="7049603" y="5047439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rgbClr val="F69F1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/>
          </a:p>
        </p:txBody>
      </p:sp>
      <p:sp>
        <p:nvSpPr>
          <p:cNvPr id="58" name="Freeform 35"/>
          <p:cNvSpPr>
            <a:spLocks noEditPoints="1"/>
          </p:cNvSpPr>
          <p:nvPr/>
        </p:nvSpPr>
        <p:spPr bwMode="auto">
          <a:xfrm>
            <a:off x="2650376" y="2909800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rgbClr val="EA5E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/>
          </a:p>
        </p:txBody>
      </p:sp>
      <p:sp>
        <p:nvSpPr>
          <p:cNvPr id="59" name="Freeform 20"/>
          <p:cNvSpPr>
            <a:spLocks noEditPoints="1"/>
          </p:cNvSpPr>
          <p:nvPr/>
        </p:nvSpPr>
        <p:spPr bwMode="auto">
          <a:xfrm>
            <a:off x="3132339" y="5603411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rgbClr val="0099A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/>
          </a:p>
        </p:txBody>
      </p:sp>
      <p:grpSp>
        <p:nvGrpSpPr>
          <p:cNvPr id="49" name="组合 48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5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139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900"/>
                            </p:stCondLst>
                            <p:childTnLst>
                              <p:par>
                                <p:cTn id="5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400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90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40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900"/>
                            </p:stCondLst>
                            <p:childTnLst>
                              <p:par>
                                <p:cTn id="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40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90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4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900"/>
                            </p:stCondLst>
                            <p:childTnLst>
                              <p:par>
                                <p:cTn id="10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50" grpId="0"/>
      <p:bldP spid="52" grpId="0"/>
      <p:bldP spid="54" grpId="0"/>
      <p:bldP spid="56" grpId="0" animBg="1"/>
      <p:bldP spid="57" grpId="0" animBg="1"/>
      <p:bldP spid="58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-35454" y="862934"/>
            <a:ext cx="5599703" cy="822325"/>
            <a:chOff x="11113" y="950913"/>
            <a:chExt cx="5445943" cy="822325"/>
          </a:xfrm>
        </p:grpSpPr>
        <p:pic>
          <p:nvPicPr>
            <p:cNvPr id="15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240206" y="1124746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二、本量利分析的基本内容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01165" y="2066919"/>
            <a:ext cx="4343307" cy="103426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1" name="圆角矩形 1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09212" y="2991775"/>
            <a:ext cx="1340530" cy="2390632"/>
            <a:chOff x="2210594" y="1810545"/>
            <a:chExt cx="1005703" cy="1981199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2210594" y="3160810"/>
              <a:ext cx="1005703" cy="630934"/>
            </a:xfrm>
            <a:prstGeom prst="line">
              <a:avLst/>
            </a:prstGeom>
            <a:ln w="28575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346670" y="2801144"/>
              <a:ext cx="777103" cy="1"/>
            </a:xfrm>
            <a:prstGeom prst="line">
              <a:avLst/>
            </a:prstGeom>
            <a:ln w="28575">
              <a:solidFill>
                <a:srgbClr val="F69F1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210594" y="1810545"/>
              <a:ext cx="943881" cy="581419"/>
            </a:xfrm>
            <a:prstGeom prst="line">
              <a:avLst/>
            </a:prstGeom>
            <a:ln w="28575">
              <a:solidFill>
                <a:srgbClr val="EA5E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1379990" y="3149829"/>
            <a:ext cx="2268761" cy="205383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18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0" kern="0">
                <a:latin typeface="Calibri"/>
                <a:ea typeface="宋体"/>
              </a:endParaRPr>
            </a:p>
          </p:txBody>
        </p:sp>
        <p:sp>
          <p:nvSpPr>
            <p:cNvPr id="22" name="椭圆 19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0" kern="0">
                <a:latin typeface="Calibri"/>
                <a:ea typeface="宋体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460229" y="1992009"/>
            <a:ext cx="1255524" cy="1136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1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>
                <a:solidFill>
                  <a:srgbClr val="EA5E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椭圆 22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>
                <a:solidFill>
                  <a:srgbClr val="EA5E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460229" y="3576847"/>
            <a:ext cx="1255524" cy="1136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4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椭圆 25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460229" y="5100729"/>
            <a:ext cx="1255524" cy="1136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2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椭圆 2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文本框 37"/>
          <p:cNvSpPr>
            <a:spLocks noChangeArrowheads="1"/>
          </p:cNvSpPr>
          <p:nvPr/>
        </p:nvSpPr>
        <p:spPr bwMode="auto">
          <a:xfrm>
            <a:off x="1678931" y="3848225"/>
            <a:ext cx="1682451" cy="553968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0" tIns="60945" rIns="121890" bIns="6094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800" b="1" dirty="0">
                <a:sym typeface="微软雅黑" pitchFamily="34" charset="-122"/>
              </a:rPr>
              <a:t>基本内容</a:t>
            </a:r>
          </a:p>
        </p:txBody>
      </p:sp>
      <p:sp>
        <p:nvSpPr>
          <p:cNvPr id="34" name="文本框 37"/>
          <p:cNvSpPr>
            <a:spLocks noChangeArrowheads="1"/>
          </p:cNvSpPr>
          <p:nvPr/>
        </p:nvSpPr>
        <p:spPr bwMode="auto">
          <a:xfrm>
            <a:off x="4734078" y="2280041"/>
            <a:ext cx="707826" cy="67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0" tIns="60945" rIns="121890" bIns="6094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800" b="1" dirty="0">
                <a:solidFill>
                  <a:srgbClr val="EA5E66"/>
                </a:solidFill>
                <a:sym typeface="微软雅黑" pitchFamily="34" charset="-122"/>
              </a:rPr>
              <a:t>保本</a:t>
            </a:r>
            <a:endParaRPr lang="en-US" altLang="zh-CN" sz="1800" b="1" dirty="0">
              <a:solidFill>
                <a:srgbClr val="EA5E66"/>
              </a:solidFill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800" b="1" dirty="0">
                <a:solidFill>
                  <a:srgbClr val="EA5E66"/>
                </a:solidFill>
                <a:sym typeface="微软雅黑" pitchFamily="34" charset="-122"/>
              </a:rPr>
              <a:t>分析</a:t>
            </a:r>
          </a:p>
        </p:txBody>
      </p:sp>
      <p:sp>
        <p:nvSpPr>
          <p:cNvPr id="35" name="文本框 37"/>
          <p:cNvSpPr>
            <a:spLocks noChangeArrowheads="1"/>
          </p:cNvSpPr>
          <p:nvPr/>
        </p:nvSpPr>
        <p:spPr bwMode="auto">
          <a:xfrm>
            <a:off x="4734078" y="3801425"/>
            <a:ext cx="707826" cy="67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0" tIns="60945" rIns="121890" bIns="6094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800" b="1" dirty="0">
                <a:solidFill>
                  <a:srgbClr val="0099A9"/>
                </a:solidFill>
                <a:sym typeface="微软雅黑" pitchFamily="34" charset="-122"/>
              </a:rPr>
              <a:t>保利</a:t>
            </a:r>
            <a:endParaRPr lang="en-US" altLang="zh-CN" sz="1800" b="1" dirty="0">
              <a:solidFill>
                <a:srgbClr val="0099A9"/>
              </a:solidFill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800" b="1" dirty="0">
                <a:solidFill>
                  <a:srgbClr val="0099A9"/>
                </a:solidFill>
                <a:sym typeface="微软雅黑" pitchFamily="34" charset="-122"/>
              </a:rPr>
              <a:t>分析</a:t>
            </a:r>
          </a:p>
        </p:txBody>
      </p:sp>
      <p:sp>
        <p:nvSpPr>
          <p:cNvPr id="36" name="文本框 37"/>
          <p:cNvSpPr>
            <a:spLocks noChangeArrowheads="1"/>
          </p:cNvSpPr>
          <p:nvPr/>
        </p:nvSpPr>
        <p:spPr bwMode="auto">
          <a:xfrm>
            <a:off x="4738718" y="5301208"/>
            <a:ext cx="707826" cy="95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0" tIns="60945" rIns="121890" bIns="6094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800" b="1" dirty="0">
                <a:solidFill>
                  <a:srgbClr val="F69F1E"/>
                </a:solidFill>
                <a:sym typeface="微软雅黑" pitchFamily="34" charset="-122"/>
              </a:rPr>
              <a:t>因素</a:t>
            </a:r>
            <a:endParaRPr lang="en-US" altLang="zh-CN" sz="1800" b="1" dirty="0">
              <a:solidFill>
                <a:srgbClr val="F69F1E"/>
              </a:solidFill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800" b="1" dirty="0">
                <a:solidFill>
                  <a:srgbClr val="F69F1E"/>
                </a:solidFill>
                <a:sym typeface="微软雅黑" pitchFamily="34" charset="-122"/>
              </a:rPr>
              <a:t>变动</a:t>
            </a:r>
            <a:endParaRPr lang="en-US" altLang="zh-CN" sz="1800" b="1" dirty="0">
              <a:solidFill>
                <a:srgbClr val="F69F1E"/>
              </a:solidFill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800" b="1" dirty="0">
                <a:solidFill>
                  <a:srgbClr val="F69F1E"/>
                </a:solidFill>
                <a:sym typeface="微软雅黑" pitchFamily="34" charset="-122"/>
              </a:rPr>
              <a:t>分析</a:t>
            </a:r>
          </a:p>
        </p:txBody>
      </p:sp>
      <p:sp>
        <p:nvSpPr>
          <p:cNvPr id="37" name="文本1"/>
          <p:cNvSpPr>
            <a:spLocks noChangeArrowheads="1"/>
          </p:cNvSpPr>
          <p:nvPr/>
        </p:nvSpPr>
        <p:spPr bwMode="gray">
          <a:xfrm>
            <a:off x="6180137" y="2041148"/>
            <a:ext cx="4128531" cy="1076074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noFill/>
            <a:prstDash val="solid"/>
          </a:ln>
          <a:effectLst/>
        </p:spPr>
        <p:txBody>
          <a:bodyPr lIns="91429" tIns="45715" rIns="91429" bIns="4571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895">
              <a:lnSpc>
                <a:spcPct val="120000"/>
              </a:lnSpc>
              <a:defRPr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保本量、保本额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001165" y="3620959"/>
            <a:ext cx="4343307" cy="103426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9" name="圆角矩形 3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文本1"/>
          <p:cNvSpPr>
            <a:spLocks noChangeArrowheads="1"/>
          </p:cNvSpPr>
          <p:nvPr/>
        </p:nvSpPr>
        <p:spPr bwMode="gray">
          <a:xfrm>
            <a:off x="6180137" y="3595188"/>
            <a:ext cx="4128531" cy="1076074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noFill/>
            <a:prstDash val="solid"/>
          </a:ln>
          <a:effectLst/>
        </p:spPr>
        <p:txBody>
          <a:bodyPr lIns="91429" tIns="45715" rIns="91429" bIns="4571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895">
              <a:lnSpc>
                <a:spcPct val="120000"/>
              </a:lnSpc>
              <a:defRPr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保利量、保利额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001165" y="5140081"/>
            <a:ext cx="4343307" cy="103426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3" name="圆角矩形 4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5" name="文本1"/>
          <p:cNvSpPr>
            <a:spLocks noChangeArrowheads="1"/>
          </p:cNvSpPr>
          <p:nvPr/>
        </p:nvSpPr>
        <p:spPr bwMode="gray">
          <a:xfrm>
            <a:off x="6180137" y="5114311"/>
            <a:ext cx="4128531" cy="1076074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noFill/>
            <a:prstDash val="solid"/>
          </a:ln>
          <a:effectLst/>
        </p:spPr>
        <p:txBody>
          <a:bodyPr lIns="91429" tIns="45715" rIns="91429" bIns="4571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895">
              <a:lnSpc>
                <a:spcPct val="120000"/>
              </a:lnSpc>
              <a:defRPr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敏感性分析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4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498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9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4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9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41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34149" y="836712"/>
            <a:ext cx="5377580" cy="822325"/>
            <a:chOff x="11113" y="950913"/>
            <a:chExt cx="5445943" cy="822325"/>
          </a:xfrm>
        </p:grpSpPr>
        <p:pic>
          <p:nvPicPr>
            <p:cNvPr id="13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240206" y="1124746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三、本量利分析的基本模型</a:t>
              </a:r>
            </a:p>
          </p:txBody>
        </p:sp>
      </p:grpSp>
      <p:grpSp>
        <p:nvGrpSpPr>
          <p:cNvPr id="15" name="组合 31"/>
          <p:cNvGrpSpPr>
            <a:grpSpLocks/>
          </p:cNvGrpSpPr>
          <p:nvPr/>
        </p:nvGrpSpPr>
        <p:grpSpPr bwMode="auto">
          <a:xfrm>
            <a:off x="535357" y="1676288"/>
            <a:ext cx="11344031" cy="3912951"/>
            <a:chOff x="344488" y="3789036"/>
            <a:chExt cx="5256584" cy="10361136"/>
          </a:xfrm>
        </p:grpSpPr>
        <p:sp>
          <p:nvSpPr>
            <p:cNvPr id="16" name="AutoShape 2"/>
            <p:cNvSpPr>
              <a:spLocks noChangeArrowheads="1"/>
            </p:cNvSpPr>
            <p:nvPr/>
          </p:nvSpPr>
          <p:spPr bwMode="ltGray">
            <a:xfrm>
              <a:off x="344860" y="3789036"/>
              <a:ext cx="5255841" cy="10361136"/>
            </a:xfrm>
            <a:prstGeom prst="roundRect">
              <a:avLst>
                <a:gd name="adj" fmla="val 2259"/>
              </a:avLst>
            </a:prstGeom>
            <a:solidFill>
              <a:schemeClr val="bg2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7" name="Rectangle 6"/>
            <p:cNvSpPr>
              <a:spLocks noChangeArrowheads="1"/>
            </p:cNvSpPr>
            <p:nvPr/>
          </p:nvSpPr>
          <p:spPr bwMode="black">
            <a:xfrm>
              <a:off x="344488" y="4248755"/>
              <a:ext cx="5256584" cy="975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利润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=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销售收入总额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-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成本总额</a:t>
              </a:r>
              <a:b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</a:b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        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=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销售收入总额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-(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变动成本总额十固定成本总额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)</a:t>
              </a:r>
              <a:b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</a:b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        =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销售量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×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销售单价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-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销售量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×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单位变动成本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-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固定成本总额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        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=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销售量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×(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单价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-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单位变动成本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)-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固定成本总额 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 EBIT= </a:t>
              </a:r>
              <a:r>
                <a:rPr lang="en-US" altLang="zh-CN" sz="2000" dirty="0" err="1">
                  <a:latin typeface="+mn-ea"/>
                  <a:ea typeface="+mn-ea"/>
                  <a:cs typeface="Times New Roman" pitchFamily="18" charset="0"/>
                </a:rPr>
                <a:t>px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－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(</a:t>
              </a:r>
              <a:r>
                <a:rPr lang="en-US" altLang="zh-CN" sz="2000" dirty="0" err="1">
                  <a:latin typeface="+mn-ea"/>
                  <a:ea typeface="+mn-ea"/>
                  <a:cs typeface="Times New Roman" pitchFamily="18" charset="0"/>
                </a:rPr>
                <a:t>bx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＋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a) = (p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－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b)x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－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a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　　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EBIT 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代表息税前利润；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p 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代表销售单价；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x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代表销售量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(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业务量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); b 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代表混合成本中单位变动成本；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a 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代表固定成本总额。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1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866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34149" y="836712"/>
            <a:ext cx="5377580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6" y="1124746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三、本量利分析的相关概念</a:t>
              </a:r>
            </a:p>
          </p:txBody>
        </p:sp>
      </p:grpSp>
      <p:grpSp>
        <p:nvGrpSpPr>
          <p:cNvPr id="20" name="组合 11"/>
          <p:cNvGrpSpPr>
            <a:grpSpLocks/>
          </p:cNvGrpSpPr>
          <p:nvPr/>
        </p:nvGrpSpPr>
        <p:grpSpPr bwMode="auto">
          <a:xfrm>
            <a:off x="551384" y="1844824"/>
            <a:ext cx="10738542" cy="3077715"/>
            <a:chOff x="206116" y="2491482"/>
            <a:chExt cx="5904656" cy="3817838"/>
          </a:xfrm>
        </p:grpSpPr>
        <p:sp>
          <p:nvSpPr>
            <p:cNvPr id="21" name="AutoShape 2"/>
            <p:cNvSpPr>
              <a:spLocks noChangeArrowheads="1"/>
            </p:cNvSpPr>
            <p:nvPr/>
          </p:nvSpPr>
          <p:spPr bwMode="gray">
            <a:xfrm>
              <a:off x="206116" y="2491482"/>
              <a:ext cx="5904656" cy="3817838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000" b="0">
                <a:solidFill>
                  <a:srgbClr val="0000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206116" y="3398202"/>
              <a:ext cx="5904656" cy="2004398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　　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兴达公司生产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产品，售价为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元，单位变动成本为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元，固定成本总额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50 000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元，当年产销量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10000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件。</a:t>
              </a:r>
              <a:endParaRPr lang="en-US" altLang="zh-CN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    计算单位边际贡献、边际贡献总额、边际贡献率、息税前利润。</a:t>
              </a:r>
              <a:endPara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1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285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34149" y="836712"/>
            <a:ext cx="5377580" cy="822325"/>
            <a:chOff x="11113" y="950913"/>
            <a:chExt cx="5445943" cy="822325"/>
          </a:xfrm>
        </p:grpSpPr>
        <p:pic>
          <p:nvPicPr>
            <p:cNvPr id="16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40206" y="1124746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三、本量利分析的相关概念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27790" y="1772816"/>
            <a:ext cx="2401601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边际贡献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组合 31"/>
          <p:cNvGrpSpPr>
            <a:grpSpLocks/>
          </p:cNvGrpSpPr>
          <p:nvPr/>
        </p:nvGrpSpPr>
        <p:grpSpPr bwMode="auto">
          <a:xfrm>
            <a:off x="407368" y="2756409"/>
            <a:ext cx="11344031" cy="3264879"/>
            <a:chOff x="344488" y="3789036"/>
            <a:chExt cx="5256584" cy="8645101"/>
          </a:xfrm>
        </p:grpSpPr>
        <p:sp>
          <p:nvSpPr>
            <p:cNvPr id="23" name="AutoShape 2"/>
            <p:cNvSpPr>
              <a:spLocks noChangeArrowheads="1"/>
            </p:cNvSpPr>
            <p:nvPr/>
          </p:nvSpPr>
          <p:spPr bwMode="ltGray">
            <a:xfrm>
              <a:off x="344860" y="3789036"/>
              <a:ext cx="5255841" cy="8645101"/>
            </a:xfrm>
            <a:prstGeom prst="roundRect">
              <a:avLst>
                <a:gd name="adj" fmla="val 2259"/>
              </a:avLst>
            </a:prstGeom>
            <a:solidFill>
              <a:schemeClr val="bg2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black">
            <a:xfrm>
              <a:off x="344488" y="4248755"/>
              <a:ext cx="5256584" cy="7035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     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边际贡献是衡量企业经济效益的重要指标，亦称为边际毛益、贡献毛益、边际利润或贡献边际，是指产品的销售收入扣减其变动成本后的余额。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        </a:t>
              </a:r>
              <a:r>
                <a:rPr lang="en-US" altLang="zh-CN" sz="2000" dirty="0" err="1">
                  <a:latin typeface="+mn-ea"/>
                  <a:ea typeface="+mn-ea"/>
                  <a:cs typeface="Times New Roman" pitchFamily="18" charset="0"/>
                </a:rPr>
                <a:t>Tcm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=</a:t>
              </a:r>
              <a:r>
                <a:rPr lang="en-US" altLang="zh-CN" sz="2000" dirty="0" err="1">
                  <a:latin typeface="+mn-ea"/>
                  <a:ea typeface="+mn-ea"/>
                  <a:cs typeface="Times New Roman" pitchFamily="18" charset="0"/>
                </a:rPr>
                <a:t>px-bx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=(p -b)x=</a:t>
              </a:r>
              <a:r>
                <a:rPr lang="en-US" altLang="zh-CN" sz="2000" dirty="0" err="1">
                  <a:latin typeface="+mn-ea"/>
                  <a:ea typeface="+mn-ea"/>
                  <a:cs typeface="Times New Roman" pitchFamily="18" charset="0"/>
                </a:rPr>
                <a:t>cm·x</a:t>
              </a:r>
              <a:endParaRPr lang="en-US" altLang="zh-CN" sz="2000" dirty="0">
                <a:latin typeface="+mn-ea"/>
                <a:ea typeface="+mn-ea"/>
                <a:cs typeface="Times New Roman" pitchFamily="18" charset="0"/>
              </a:endParaRPr>
            </a:p>
            <a:p>
              <a:pPr eaLnBrk="1" hangingPunct="1">
                <a:lnSpc>
                  <a:spcPts val="4000"/>
                </a:lnSpc>
              </a:pP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        </a:t>
              </a:r>
              <a:r>
                <a:rPr lang="en-US" altLang="zh-CN" sz="2000" dirty="0" err="1">
                  <a:latin typeface="+mn-ea"/>
                  <a:ea typeface="+mn-ea"/>
                  <a:cs typeface="Times New Roman" pitchFamily="18" charset="0"/>
                </a:rPr>
                <a:t>Tcm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是边际贡献总额，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Cm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是单位边际贡献</a:t>
              </a: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        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EBIT=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边际贡献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-</a:t>
              </a:r>
              <a:r>
                <a:rPr lang="zh-CN" altLang="en-US" sz="2000" dirty="0">
                  <a:latin typeface="+mn-ea"/>
                  <a:ea typeface="+mn-ea"/>
                  <a:cs typeface="Times New Roman" pitchFamily="18" charset="0"/>
                </a:rPr>
                <a:t>固定成本总额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=</a:t>
              </a:r>
              <a:r>
                <a:rPr lang="en-US" altLang="zh-CN" sz="2000" dirty="0" err="1">
                  <a:latin typeface="+mn-ea"/>
                  <a:ea typeface="+mn-ea"/>
                  <a:cs typeface="Times New Roman" pitchFamily="18" charset="0"/>
                </a:rPr>
                <a:t>Tcm</a:t>
              </a:r>
              <a:r>
                <a:rPr lang="en-US" altLang="zh-CN" sz="2000" dirty="0">
                  <a:latin typeface="+mn-ea"/>
                  <a:ea typeface="+mn-ea"/>
                  <a:cs typeface="Times New Roman" pitchFamily="18" charset="0"/>
                </a:rPr>
                <a:t> - a </a:t>
              </a:r>
              <a:endParaRPr lang="zh-CN" altLang="en-US" sz="2000" dirty="0">
                <a:latin typeface="+mn-ea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2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2228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27790" y="1772816"/>
            <a:ext cx="2401601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边际贡献率</a:t>
            </a:r>
            <a:endParaRPr 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34149" y="836712"/>
            <a:ext cx="5377580" cy="822325"/>
            <a:chOff x="11113" y="950913"/>
            <a:chExt cx="5445943" cy="822325"/>
          </a:xfrm>
        </p:grpSpPr>
        <p:pic>
          <p:nvPicPr>
            <p:cNvPr id="17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240206" y="1124746"/>
              <a:ext cx="500082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三、本量利分析的相关概念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8832304" y="3817470"/>
            <a:ext cx="27363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变动成本率？</a:t>
            </a:r>
          </a:p>
        </p:txBody>
      </p:sp>
      <p:grpSp>
        <p:nvGrpSpPr>
          <p:cNvPr id="23" name="组合 31"/>
          <p:cNvGrpSpPr>
            <a:grpSpLocks/>
          </p:cNvGrpSpPr>
          <p:nvPr/>
        </p:nvGrpSpPr>
        <p:grpSpPr bwMode="auto">
          <a:xfrm>
            <a:off x="983432" y="2769805"/>
            <a:ext cx="6943925" cy="2675419"/>
            <a:chOff x="344488" y="3789036"/>
            <a:chExt cx="5256584" cy="8645101"/>
          </a:xfrm>
        </p:grpSpPr>
        <p:sp>
          <p:nvSpPr>
            <p:cNvPr id="24" name="AutoShape 2"/>
            <p:cNvSpPr>
              <a:spLocks noChangeArrowheads="1"/>
            </p:cNvSpPr>
            <p:nvPr/>
          </p:nvSpPr>
          <p:spPr bwMode="ltGray">
            <a:xfrm>
              <a:off x="344860" y="3789036"/>
              <a:ext cx="5255841" cy="8645101"/>
            </a:xfrm>
            <a:prstGeom prst="roundRect">
              <a:avLst>
                <a:gd name="adj" fmla="val 2259"/>
              </a:avLst>
            </a:prstGeom>
            <a:solidFill>
              <a:schemeClr val="bg2"/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black">
            <a:xfrm>
              <a:off x="344488" y="4248755"/>
              <a:ext cx="5256584" cy="6810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0" eaLnBrk="1" hangingPunct="1">
                <a:lnSpc>
                  <a:spcPct val="15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边际贡献与相应销售收入的比值，称为边际贡献率。</a:t>
              </a:r>
            </a:p>
            <a:p>
              <a:pPr lvl="0" eaLnBrk="1" hangingPunct="1">
                <a:lnSpc>
                  <a:spcPct val="15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       边际贡献率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=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边际贡献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/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销售收入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×100 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％</a:t>
              </a:r>
            </a:p>
            <a:p>
              <a:pPr lvl="0" eaLnBrk="1" hangingPunct="1">
                <a:lnSpc>
                  <a:spcPct val="150000"/>
                </a:lnSpc>
                <a:defRPr/>
              </a:pP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                          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=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单位边际贡献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/</a:t>
              </a:r>
              <a:r>
                <a:rPr lang="zh-CN" altLang="en-US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销售单价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×100 % </a:t>
              </a:r>
            </a:p>
            <a:p>
              <a:pPr lvl="0" eaLnBrk="1" hangingPunct="1">
                <a:lnSpc>
                  <a:spcPct val="150000"/>
                </a:lnSpc>
                <a:defRPr/>
              </a:pP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                   </a:t>
              </a:r>
              <a:r>
                <a:rPr lang="en-US" altLang="zh-CN" sz="2200" dirty="0" err="1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cmR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= </a:t>
              </a:r>
              <a:r>
                <a:rPr lang="en-US" altLang="zh-CN" sz="2200" dirty="0" err="1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Tcm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/</a:t>
              </a:r>
              <a:r>
                <a:rPr lang="en-US" altLang="zh-CN" sz="2200" dirty="0" err="1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px</a:t>
              </a:r>
              <a:r>
                <a:rPr lang="en-US" altLang="zh-CN" sz="2200" dirty="0">
                  <a:solidFill>
                    <a:srgbClr val="000000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=cm/p</a:t>
              </a:r>
            </a:p>
            <a:p>
              <a:pPr lvl="0" eaLnBrk="1" hangingPunct="1">
                <a:lnSpc>
                  <a:spcPct val="150000"/>
                </a:lnSpc>
                <a:defRPr/>
              </a:pPr>
              <a:endParaRPr lang="en-US" altLang="zh-CN" sz="2200" dirty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1344" y="92845"/>
            <a:ext cx="5184576" cy="1106246"/>
            <a:chOff x="1271464" y="2420888"/>
            <a:chExt cx="4392488" cy="1106246"/>
          </a:xfrm>
        </p:grpSpPr>
        <p:sp>
          <p:nvSpPr>
            <p:cNvPr id="2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6882" y="2449916"/>
              <a:ext cx="4104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了解本量利分析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413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3119</TotalTime>
  <Words>852</Words>
  <Application>Microsoft Office PowerPoint</Application>
  <PresentationFormat>宽屏</PresentationFormat>
  <Paragraphs>149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黑体</vt:lpstr>
      <vt:lpstr>华文隶书</vt:lpstr>
      <vt:lpstr>华文新魏</vt:lpstr>
      <vt:lpstr>华文行楷</vt:lpstr>
      <vt:lpstr>宋体</vt:lpstr>
      <vt:lpstr>微软雅黑</vt:lpstr>
      <vt:lpstr>Arial</vt:lpstr>
      <vt:lpstr>Calibri</vt:lpstr>
      <vt:lpstr>Franklin Gothic Book</vt:lpstr>
      <vt:lpstr>Franklin Gothic Medium</vt:lpstr>
      <vt:lpstr>Times New Roman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2_同意提议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928</cp:revision>
  <dcterms:created xsi:type="dcterms:W3CDTF">2012-09-24T07:17:00Z</dcterms:created>
  <dcterms:modified xsi:type="dcterms:W3CDTF">2022-04-02T02:47:49Z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